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Roboto"/>
      <p:regular r:id="rId16"/>
      <p:bold r:id="rId17"/>
      <p:italic r:id="rId18"/>
      <p:boldItalic r:id="rId19"/>
    </p:embeddedFont>
    <p:embeddedFont>
      <p:font typeface="Host Grotesk"/>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ostGrotesk-regular.fntdata"/><Relationship Id="rId11" Type="http://schemas.openxmlformats.org/officeDocument/2006/relationships/slide" Target="slides/slide7.xml"/><Relationship Id="rId22" Type="http://schemas.openxmlformats.org/officeDocument/2006/relationships/font" Target="fonts/HostGrotesk-italic.fntdata"/><Relationship Id="rId10" Type="http://schemas.openxmlformats.org/officeDocument/2006/relationships/slide" Target="slides/slide6.xml"/><Relationship Id="rId21" Type="http://schemas.openxmlformats.org/officeDocument/2006/relationships/font" Target="fonts/HostGrotesk-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HostGrotesk-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sp>
        <p:nvSpPr>
          <p:cNvPr id="55" name="Google Shape;55;p13"/>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8" name="Shape 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C7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A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14.png"/><Relationship Id="rId8"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7.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p:nvPr/>
        </p:nvSpPr>
        <p:spPr>
          <a:xfrm>
            <a:off x="1805226" y="716280"/>
            <a:ext cx="11019949" cy="499705"/>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FF0000"/>
              </a:buClr>
              <a:buSzPts val="3100"/>
              <a:buFont typeface="Host Grotesk"/>
              <a:buNone/>
            </a:pPr>
            <a:r>
              <a:rPr b="0" i="0" lang="en-US" sz="3100" u="none" cap="none" strike="noStrike">
                <a:solidFill>
                  <a:srgbClr val="FF0000"/>
                </a:solidFill>
                <a:latin typeface="Host Grotesk"/>
                <a:ea typeface="Host Grotesk"/>
                <a:cs typeface="Host Grotesk"/>
                <a:sym typeface="Host Grotesk"/>
              </a:rPr>
              <a:t>Shri Ramdeobaba College Of Engineering And Management</a:t>
            </a:r>
            <a:endParaRPr b="0" i="0" sz="3100" u="none" cap="none" strike="noStrike"/>
          </a:p>
        </p:txBody>
      </p:sp>
      <p:pic>
        <p:nvPicPr>
          <p:cNvPr descr="preencoded.png" id="65" name="Google Shape;65;p15"/>
          <p:cNvPicPr preferRelativeResize="0"/>
          <p:nvPr/>
        </p:nvPicPr>
        <p:blipFill rotWithShape="1">
          <a:blip r:embed="rId3">
            <a:alphaModFix/>
          </a:blip>
          <a:srcRect b="0" l="0" r="0" t="0"/>
          <a:stretch/>
        </p:blipFill>
        <p:spPr>
          <a:xfrm>
            <a:off x="5773579" y="1440775"/>
            <a:ext cx="3083123" cy="1111210"/>
          </a:xfrm>
          <a:prstGeom prst="rect">
            <a:avLst/>
          </a:prstGeom>
          <a:noFill/>
          <a:ln>
            <a:noFill/>
          </a:ln>
        </p:spPr>
      </p:pic>
      <p:sp>
        <p:nvSpPr>
          <p:cNvPr id="66" name="Google Shape;66;p15"/>
          <p:cNvSpPr/>
          <p:nvPr/>
        </p:nvSpPr>
        <p:spPr>
          <a:xfrm>
            <a:off x="699611" y="2776776"/>
            <a:ext cx="13231178" cy="299799"/>
          </a:xfrm>
          <a:prstGeom prst="rect">
            <a:avLst/>
          </a:prstGeom>
          <a:noFill/>
          <a:ln>
            <a:noFill/>
          </a:ln>
        </p:spPr>
        <p:txBody>
          <a:bodyPr anchorCtr="0" anchor="t" bIns="0" lIns="0" spcFirstLastPara="1" rIns="0" wrap="square" tIns="0">
            <a:noAutofit/>
          </a:bodyPr>
          <a:lstStyle/>
          <a:p>
            <a:pPr indent="0" lvl="0" marL="0" marR="0" rtl="0" algn="ctr">
              <a:lnSpc>
                <a:spcPct val="151612"/>
              </a:lnSpc>
              <a:spcBef>
                <a:spcPts val="0"/>
              </a:spcBef>
              <a:spcAft>
                <a:spcPts val="0"/>
              </a:spcAft>
              <a:buSzPts val="1550"/>
              <a:buFont typeface="Arial"/>
              <a:buNone/>
            </a:pPr>
            <a:r>
              <a:t/>
            </a:r>
            <a:endParaRPr b="0" i="0" sz="1550" u="none" cap="none" strike="noStrike"/>
          </a:p>
        </p:txBody>
      </p:sp>
      <p:sp>
        <p:nvSpPr>
          <p:cNvPr id="67" name="Google Shape;67;p15"/>
          <p:cNvSpPr/>
          <p:nvPr/>
        </p:nvSpPr>
        <p:spPr>
          <a:xfrm>
            <a:off x="699611" y="3376374"/>
            <a:ext cx="12392739" cy="624602"/>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E3C4E"/>
              </a:buClr>
              <a:buSzPts val="3900"/>
              <a:buFont typeface="Host Grotesk"/>
              <a:buNone/>
            </a:pPr>
            <a:r>
              <a:rPr b="0" i="0" lang="en-US" sz="3900" u="none" cap="none" strike="noStrike">
                <a:solidFill>
                  <a:srgbClr val="2E3C4E"/>
                </a:solidFill>
                <a:latin typeface="Host Grotesk"/>
                <a:ea typeface="Host Grotesk"/>
                <a:cs typeface="Host Grotesk"/>
                <a:sym typeface="Host Grotesk"/>
              </a:rPr>
              <a:t>H-1B Workers in the Context of Cyber Law and Ethics</a:t>
            </a:r>
            <a:endParaRPr b="0" i="0" sz="3900" u="none" cap="none" strike="noStrike"/>
          </a:p>
        </p:txBody>
      </p:sp>
      <p:sp>
        <p:nvSpPr>
          <p:cNvPr id="68" name="Google Shape;68;p15"/>
          <p:cNvSpPr/>
          <p:nvPr/>
        </p:nvSpPr>
        <p:spPr>
          <a:xfrm>
            <a:off x="699611" y="4300776"/>
            <a:ext cx="13231178" cy="599599"/>
          </a:xfrm>
          <a:prstGeom prst="rect">
            <a:avLst/>
          </a:prstGeom>
          <a:noFill/>
          <a:ln>
            <a:noFill/>
          </a:ln>
        </p:spPr>
        <p:txBody>
          <a:bodyPr anchorCtr="0" anchor="t" bIns="0" lIns="0" spcFirstLastPara="1" rIns="0" wrap="square" tIns="0">
            <a:noAutofit/>
          </a:bodyPr>
          <a:lstStyle/>
          <a:p>
            <a:pPr indent="0" lvl="0" marL="0" marR="0" rtl="0" algn="l">
              <a:lnSpc>
                <a:spcPct val="151612"/>
              </a:lnSpc>
              <a:spcBef>
                <a:spcPts val="0"/>
              </a:spcBef>
              <a:spcAft>
                <a:spcPts val="0"/>
              </a:spcAft>
              <a:buClr>
                <a:srgbClr val="384653"/>
              </a:buClr>
              <a:buSzPts val="1550"/>
              <a:buFont typeface="Roboto"/>
              <a:buNone/>
            </a:pPr>
            <a:r>
              <a:rPr b="0" i="0" lang="en-US" sz="1550" u="none" cap="none" strike="noStrike">
                <a:solidFill>
                  <a:srgbClr val="384653"/>
                </a:solidFill>
                <a:latin typeface="Roboto"/>
                <a:ea typeface="Roboto"/>
                <a:cs typeface="Roboto"/>
                <a:sym typeface="Roboto"/>
              </a:rPr>
              <a:t>This presentation explores the intersection of H-1B visa programmes, cyber law, and ethical responsibilities for foreign tech professionals. It highlights legal protections, employer obligations, common violations, and best practices to ensure compliance and security in the digital age.</a:t>
            </a:r>
            <a:endParaRPr b="0" i="0" sz="1550" u="none" cap="none" strike="noStrike"/>
          </a:p>
        </p:txBody>
      </p:sp>
      <p:sp>
        <p:nvSpPr>
          <p:cNvPr id="69" name="Google Shape;69;p15"/>
          <p:cNvSpPr/>
          <p:nvPr/>
        </p:nvSpPr>
        <p:spPr>
          <a:xfrm>
            <a:off x="699611" y="5125164"/>
            <a:ext cx="13231178" cy="599599"/>
          </a:xfrm>
          <a:prstGeom prst="rect">
            <a:avLst/>
          </a:prstGeom>
          <a:noFill/>
          <a:ln>
            <a:noFill/>
          </a:ln>
        </p:spPr>
        <p:txBody>
          <a:bodyPr anchorCtr="0" anchor="t" bIns="0" lIns="0" spcFirstLastPara="1" rIns="0" wrap="square" tIns="0">
            <a:noAutofit/>
          </a:bodyPr>
          <a:lstStyle/>
          <a:p>
            <a:pPr indent="0" lvl="0" marL="0" marR="0" rtl="0" algn="l">
              <a:lnSpc>
                <a:spcPct val="151612"/>
              </a:lnSpc>
              <a:spcBef>
                <a:spcPts val="0"/>
              </a:spcBef>
              <a:spcAft>
                <a:spcPts val="0"/>
              </a:spcAft>
              <a:buSzPts val="1550"/>
              <a:buFont typeface="Arial"/>
              <a:buNone/>
            </a:pPr>
            <a:r>
              <a:t/>
            </a:r>
            <a:endParaRPr b="0" i="0" sz="1550" u="none" cap="none" strike="noStrike"/>
          </a:p>
        </p:txBody>
      </p:sp>
      <p:sp>
        <p:nvSpPr>
          <p:cNvPr id="70" name="Google Shape;70;p15"/>
          <p:cNvSpPr/>
          <p:nvPr/>
        </p:nvSpPr>
        <p:spPr>
          <a:xfrm>
            <a:off x="699611" y="5949553"/>
            <a:ext cx="13231178" cy="299799"/>
          </a:xfrm>
          <a:prstGeom prst="rect">
            <a:avLst/>
          </a:prstGeom>
          <a:noFill/>
          <a:ln>
            <a:noFill/>
          </a:ln>
        </p:spPr>
        <p:txBody>
          <a:bodyPr anchorCtr="0" anchor="t" bIns="0" lIns="0" spcFirstLastPara="1" rIns="0" wrap="square" tIns="0">
            <a:noAutofit/>
          </a:bodyPr>
          <a:lstStyle/>
          <a:p>
            <a:pPr indent="0" lvl="0" marL="0" marR="0" rtl="0" algn="l">
              <a:lnSpc>
                <a:spcPct val="151612"/>
              </a:lnSpc>
              <a:spcBef>
                <a:spcPts val="0"/>
              </a:spcBef>
              <a:spcAft>
                <a:spcPts val="0"/>
              </a:spcAft>
              <a:buClr>
                <a:srgbClr val="384653"/>
              </a:buClr>
              <a:buSzPts val="1550"/>
              <a:buFont typeface="Roboto"/>
              <a:buNone/>
            </a:pPr>
            <a:r>
              <a:rPr b="1" i="0" lang="en-US" sz="1550" u="none" cap="none" strike="noStrike">
                <a:solidFill>
                  <a:srgbClr val="384653"/>
                </a:solidFill>
                <a:latin typeface="Roboto"/>
                <a:ea typeface="Roboto"/>
                <a:cs typeface="Roboto"/>
                <a:sym typeface="Roboto"/>
              </a:rPr>
              <a:t>Presented by:</a:t>
            </a:r>
            <a:endParaRPr b="0" i="0" sz="1550" u="none" cap="none" strike="noStrike"/>
          </a:p>
        </p:txBody>
      </p:sp>
      <p:sp>
        <p:nvSpPr>
          <p:cNvPr id="71" name="Google Shape;71;p15"/>
          <p:cNvSpPr/>
          <p:nvPr/>
        </p:nvSpPr>
        <p:spPr>
          <a:xfrm>
            <a:off x="699611" y="6474143"/>
            <a:ext cx="13231178" cy="299799"/>
          </a:xfrm>
          <a:prstGeom prst="rect">
            <a:avLst/>
          </a:prstGeom>
          <a:noFill/>
          <a:ln>
            <a:noFill/>
          </a:ln>
        </p:spPr>
        <p:txBody>
          <a:bodyPr anchorCtr="0" anchor="t" bIns="0" lIns="0" spcFirstLastPara="1" rIns="0" wrap="square" tIns="0">
            <a:noAutofit/>
          </a:bodyPr>
          <a:lstStyle/>
          <a:p>
            <a:pPr indent="-342900" lvl="0" marL="342900" marR="0" rtl="0" algn="l">
              <a:lnSpc>
                <a:spcPct val="151612"/>
              </a:lnSpc>
              <a:spcBef>
                <a:spcPts val="0"/>
              </a:spcBef>
              <a:spcAft>
                <a:spcPts val="0"/>
              </a:spcAft>
              <a:buClr>
                <a:srgbClr val="384653"/>
              </a:buClr>
              <a:buSzPts val="1550"/>
              <a:buFont typeface="Calibri"/>
              <a:buAutoNum type="arabicPeriod"/>
            </a:pPr>
            <a:r>
              <a:rPr b="1" i="0" lang="en-US" sz="1550" u="none" cap="none" strike="noStrike">
                <a:solidFill>
                  <a:srgbClr val="384653"/>
                </a:solidFill>
                <a:latin typeface="Roboto"/>
                <a:ea typeface="Roboto"/>
                <a:cs typeface="Roboto"/>
                <a:sym typeface="Roboto"/>
              </a:rPr>
              <a:t>Aruja Singh A-52</a:t>
            </a:r>
            <a:endParaRPr b="0" i="0" sz="1550" u="none" cap="none" strike="noStrike"/>
          </a:p>
        </p:txBody>
      </p:sp>
      <p:sp>
        <p:nvSpPr>
          <p:cNvPr id="72" name="Google Shape;72;p15"/>
          <p:cNvSpPr/>
          <p:nvPr/>
        </p:nvSpPr>
        <p:spPr>
          <a:xfrm>
            <a:off x="699611" y="6843832"/>
            <a:ext cx="13231178" cy="299799"/>
          </a:xfrm>
          <a:prstGeom prst="rect">
            <a:avLst/>
          </a:prstGeom>
          <a:noFill/>
          <a:ln>
            <a:noFill/>
          </a:ln>
        </p:spPr>
        <p:txBody>
          <a:bodyPr anchorCtr="0" anchor="t" bIns="0" lIns="0" spcFirstLastPara="1" rIns="0" wrap="square" tIns="0">
            <a:noAutofit/>
          </a:bodyPr>
          <a:lstStyle/>
          <a:p>
            <a:pPr indent="-342900" lvl="0" marL="342900" marR="0" rtl="0" algn="l">
              <a:lnSpc>
                <a:spcPct val="151612"/>
              </a:lnSpc>
              <a:spcBef>
                <a:spcPts val="0"/>
              </a:spcBef>
              <a:spcAft>
                <a:spcPts val="0"/>
              </a:spcAft>
              <a:buClr>
                <a:srgbClr val="384653"/>
              </a:buClr>
              <a:buSzPts val="1550"/>
              <a:buFont typeface="Calibri"/>
              <a:buAutoNum type="arabicPeriod" startAt="2"/>
            </a:pPr>
            <a:r>
              <a:rPr b="1" i="0" lang="en-US" sz="1550" u="none" cap="none" strike="noStrike">
                <a:solidFill>
                  <a:srgbClr val="384653"/>
                </a:solidFill>
                <a:latin typeface="Roboto"/>
                <a:ea typeface="Roboto"/>
                <a:cs typeface="Roboto"/>
                <a:sym typeface="Roboto"/>
              </a:rPr>
              <a:t>Diyan Ali A-53</a:t>
            </a:r>
            <a:endParaRPr b="0" i="0" sz="1550" u="none" cap="none" strike="noStrike"/>
          </a:p>
        </p:txBody>
      </p:sp>
      <p:sp>
        <p:nvSpPr>
          <p:cNvPr id="73" name="Google Shape;73;p15"/>
          <p:cNvSpPr/>
          <p:nvPr/>
        </p:nvSpPr>
        <p:spPr>
          <a:xfrm>
            <a:off x="699611" y="7213521"/>
            <a:ext cx="13231178" cy="299799"/>
          </a:xfrm>
          <a:prstGeom prst="rect">
            <a:avLst/>
          </a:prstGeom>
          <a:noFill/>
          <a:ln>
            <a:noFill/>
          </a:ln>
        </p:spPr>
        <p:txBody>
          <a:bodyPr anchorCtr="0" anchor="t" bIns="0" lIns="0" spcFirstLastPara="1" rIns="0" wrap="square" tIns="0">
            <a:noAutofit/>
          </a:bodyPr>
          <a:lstStyle/>
          <a:p>
            <a:pPr indent="-342900" lvl="0" marL="342900" marR="0" rtl="0" algn="l">
              <a:lnSpc>
                <a:spcPct val="151612"/>
              </a:lnSpc>
              <a:spcBef>
                <a:spcPts val="0"/>
              </a:spcBef>
              <a:spcAft>
                <a:spcPts val="0"/>
              </a:spcAft>
              <a:buClr>
                <a:srgbClr val="384653"/>
              </a:buClr>
              <a:buSzPts val="1550"/>
              <a:buFont typeface="Calibri"/>
              <a:buAutoNum type="arabicPeriod" startAt="3"/>
            </a:pPr>
            <a:r>
              <a:rPr b="1" i="0" lang="en-US" sz="1550" u="none" cap="none" strike="noStrike">
                <a:solidFill>
                  <a:srgbClr val="384653"/>
                </a:solidFill>
                <a:latin typeface="Roboto"/>
                <a:ea typeface="Roboto"/>
                <a:cs typeface="Roboto"/>
                <a:sym typeface="Roboto"/>
              </a:rPr>
              <a:t>Sai Ambulkar A-54</a:t>
            </a:r>
            <a:endParaRPr b="0" i="0" sz="1550" u="none" cap="none" strike="noStrike"/>
          </a:p>
        </p:txBody>
      </p:sp>
      <p:sp>
        <p:nvSpPr>
          <p:cNvPr id="74" name="Google Shape;74;p15"/>
          <p:cNvSpPr/>
          <p:nvPr/>
        </p:nvSpPr>
        <p:spPr>
          <a:xfrm>
            <a:off x="12791550" y="7801600"/>
            <a:ext cx="1757400" cy="313200"/>
          </a:xfrm>
          <a:prstGeom prst="rect">
            <a:avLst/>
          </a:prstGeom>
          <a:solidFill>
            <a:srgbClr val="FAF9F5"/>
          </a:solidFill>
          <a:ln cap="flat" cmpd="sng" w="9525">
            <a:solidFill>
              <a:srgbClr val="FAF9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preencoded.png" id="206" name="Google Shape;206;p24"/>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207" name="Google Shape;207;p24"/>
          <p:cNvSpPr/>
          <p:nvPr/>
        </p:nvSpPr>
        <p:spPr>
          <a:xfrm>
            <a:off x="714494" y="1017389"/>
            <a:ext cx="7715012" cy="12758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E3C4E"/>
              </a:buClr>
              <a:buSzPts val="4000"/>
              <a:buFont typeface="Host Grotesk"/>
              <a:buNone/>
            </a:pPr>
            <a:r>
              <a:rPr b="0" i="0" lang="en-US" sz="4000" u="none" cap="none" strike="noStrike">
                <a:solidFill>
                  <a:srgbClr val="2E3C4E"/>
                </a:solidFill>
                <a:latin typeface="Host Grotesk"/>
                <a:ea typeface="Host Grotesk"/>
                <a:cs typeface="Host Grotesk"/>
                <a:sym typeface="Host Grotesk"/>
              </a:rPr>
              <a:t>Best Practices for Employers and H-1B Workers</a:t>
            </a:r>
            <a:endParaRPr b="0" i="0" sz="4000" u="none" cap="none" strike="noStrike"/>
          </a:p>
        </p:txBody>
      </p:sp>
      <p:sp>
        <p:nvSpPr>
          <p:cNvPr id="208" name="Google Shape;208;p24"/>
          <p:cNvSpPr/>
          <p:nvPr/>
        </p:nvSpPr>
        <p:spPr>
          <a:xfrm>
            <a:off x="714494" y="2599373"/>
            <a:ext cx="3755469" cy="2395776"/>
          </a:xfrm>
          <a:prstGeom prst="roundRect">
            <a:avLst>
              <a:gd fmla="val 3579" name="adj"/>
            </a:avLst>
          </a:prstGeom>
          <a:solidFill>
            <a:srgbClr val="4967E9"/>
          </a:solidFill>
          <a:ln cap="flat" cmpd="sng" w="9525">
            <a:solidFill>
              <a:srgbClr val="628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926187" y="2811066"/>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000"/>
              <a:buFont typeface="Host Grotesk"/>
              <a:buNone/>
            </a:pPr>
            <a:r>
              <a:rPr b="0" i="0" lang="en-US" sz="2000" u="none" cap="none" strike="noStrike">
                <a:solidFill>
                  <a:srgbClr val="FFFFFF"/>
                </a:solidFill>
                <a:latin typeface="Host Grotesk"/>
                <a:ea typeface="Host Grotesk"/>
                <a:cs typeface="Host Grotesk"/>
                <a:sym typeface="Host Grotesk"/>
              </a:rPr>
              <a:t>Employers' Duties</a:t>
            </a:r>
            <a:endParaRPr b="0" i="0" sz="2000" u="none" cap="none" strike="noStrike"/>
          </a:p>
        </p:txBody>
      </p:sp>
      <p:sp>
        <p:nvSpPr>
          <p:cNvPr id="210" name="Google Shape;210;p24"/>
          <p:cNvSpPr/>
          <p:nvPr/>
        </p:nvSpPr>
        <p:spPr>
          <a:xfrm>
            <a:off x="926187" y="3252311"/>
            <a:ext cx="3332083" cy="1531144"/>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1600"/>
              <a:buFont typeface="Roboto"/>
              <a:buNone/>
            </a:pPr>
            <a:r>
              <a:rPr b="0" i="0" lang="en-US" sz="1600" u="none" cap="none" strike="noStrike">
                <a:solidFill>
                  <a:srgbClr val="FFFFFF"/>
                </a:solidFill>
                <a:latin typeface="Roboto"/>
                <a:ea typeface="Roboto"/>
                <a:cs typeface="Roboto"/>
                <a:sym typeface="Roboto"/>
              </a:rPr>
              <a:t>Keep meticulous records of wages and conditions, ensure equal benefits, and enforce robust cyber security policies to comply with H-1B and data protection laws.</a:t>
            </a:r>
            <a:endParaRPr b="0" i="0" sz="1600" u="none" cap="none" strike="noStrike"/>
          </a:p>
        </p:txBody>
      </p:sp>
      <p:sp>
        <p:nvSpPr>
          <p:cNvPr id="211" name="Google Shape;211;p24"/>
          <p:cNvSpPr/>
          <p:nvPr/>
        </p:nvSpPr>
        <p:spPr>
          <a:xfrm>
            <a:off x="4674037" y="2599373"/>
            <a:ext cx="3755469" cy="2395776"/>
          </a:xfrm>
          <a:prstGeom prst="roundRect">
            <a:avLst>
              <a:gd fmla="val 3579" name="adj"/>
            </a:avLst>
          </a:prstGeom>
          <a:solidFill>
            <a:srgbClr val="4967E9"/>
          </a:solidFill>
          <a:ln cap="flat" cmpd="sng" w="9525">
            <a:solidFill>
              <a:srgbClr val="628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4885730" y="2811066"/>
            <a:ext cx="2859762"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000"/>
              <a:buFont typeface="Host Grotesk"/>
              <a:buNone/>
            </a:pPr>
            <a:r>
              <a:rPr b="0" i="0" lang="en-US" sz="2000" u="none" cap="none" strike="noStrike">
                <a:solidFill>
                  <a:srgbClr val="FFFFFF"/>
                </a:solidFill>
                <a:latin typeface="Host Grotesk"/>
                <a:ea typeface="Host Grotesk"/>
                <a:cs typeface="Host Grotesk"/>
                <a:sym typeface="Host Grotesk"/>
              </a:rPr>
              <a:t>Workers' Responsibilities</a:t>
            </a:r>
            <a:endParaRPr b="0" i="0" sz="2000" u="none" cap="none" strike="noStrike"/>
          </a:p>
        </p:txBody>
      </p:sp>
      <p:sp>
        <p:nvSpPr>
          <p:cNvPr id="213" name="Google Shape;213;p24"/>
          <p:cNvSpPr/>
          <p:nvPr/>
        </p:nvSpPr>
        <p:spPr>
          <a:xfrm>
            <a:off x="4885730" y="3252311"/>
            <a:ext cx="3332083" cy="1531144"/>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1600"/>
              <a:buFont typeface="Roboto"/>
              <a:buNone/>
            </a:pPr>
            <a:r>
              <a:rPr b="0" i="0" lang="en-US" sz="1600" u="none" cap="none" strike="noStrike">
                <a:solidFill>
                  <a:srgbClr val="FFFFFF"/>
                </a:solidFill>
                <a:latin typeface="Roboto"/>
                <a:ea typeface="Roboto"/>
                <a:cs typeface="Roboto"/>
                <a:sym typeface="Roboto"/>
              </a:rPr>
              <a:t>Familiarise yourself with rights under the programme, report abuses confidentially, and practise cyber ethics daily to maintain professional integrity.</a:t>
            </a:r>
            <a:endParaRPr b="0" i="0" sz="1600" u="none" cap="none" strike="noStrike"/>
          </a:p>
        </p:txBody>
      </p:sp>
      <p:sp>
        <p:nvSpPr>
          <p:cNvPr id="214" name="Google Shape;214;p24"/>
          <p:cNvSpPr/>
          <p:nvPr/>
        </p:nvSpPr>
        <p:spPr>
          <a:xfrm>
            <a:off x="714494" y="5199221"/>
            <a:ext cx="7715012" cy="1477089"/>
          </a:xfrm>
          <a:prstGeom prst="roundRect">
            <a:avLst>
              <a:gd fmla="val 5805" name="adj"/>
            </a:avLst>
          </a:prstGeom>
          <a:solidFill>
            <a:srgbClr val="4967E9"/>
          </a:solidFill>
          <a:ln cap="flat" cmpd="sng" w="9525">
            <a:solidFill>
              <a:srgbClr val="628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926187" y="5410914"/>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000"/>
              <a:buFont typeface="Host Grotesk"/>
              <a:buNone/>
            </a:pPr>
            <a:r>
              <a:rPr b="0" i="0" lang="en-US" sz="2000" u="none" cap="none" strike="noStrike">
                <a:solidFill>
                  <a:srgbClr val="FFFFFF"/>
                </a:solidFill>
                <a:latin typeface="Host Grotesk"/>
                <a:ea typeface="Host Grotesk"/>
                <a:cs typeface="Host Grotesk"/>
                <a:sym typeface="Host Grotesk"/>
              </a:rPr>
              <a:t>Shared Culture</a:t>
            </a:r>
            <a:endParaRPr b="0" i="0" sz="2000" u="none" cap="none" strike="noStrike"/>
          </a:p>
        </p:txBody>
      </p:sp>
      <p:sp>
        <p:nvSpPr>
          <p:cNvPr id="216" name="Google Shape;216;p24"/>
          <p:cNvSpPr/>
          <p:nvPr/>
        </p:nvSpPr>
        <p:spPr>
          <a:xfrm>
            <a:off x="926187" y="5852160"/>
            <a:ext cx="7291626" cy="612458"/>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1600"/>
              <a:buFont typeface="Roboto"/>
              <a:buNone/>
            </a:pPr>
            <a:r>
              <a:rPr b="0" i="0" lang="en-US" sz="1600" u="none" cap="none" strike="noStrike">
                <a:solidFill>
                  <a:srgbClr val="FFFFFF"/>
                </a:solidFill>
                <a:latin typeface="Roboto"/>
                <a:ea typeface="Roboto"/>
                <a:cs typeface="Roboto"/>
                <a:sym typeface="Roboto"/>
              </a:rPr>
              <a:t>Cultivate transparency, legal adherence, and ethical behaviour to create a supportive environment that benefits all stakeholders in tech roles.</a:t>
            </a:r>
            <a:endParaRPr b="0" i="0" sz="1600" u="none" cap="none" strike="noStrike"/>
          </a:p>
        </p:txBody>
      </p:sp>
      <p:sp>
        <p:nvSpPr>
          <p:cNvPr id="217" name="Google Shape;217;p24"/>
          <p:cNvSpPr/>
          <p:nvPr/>
        </p:nvSpPr>
        <p:spPr>
          <a:xfrm>
            <a:off x="714494" y="6905863"/>
            <a:ext cx="7715012" cy="306229"/>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600"/>
              <a:buFont typeface="Roboto"/>
              <a:buNone/>
            </a:pPr>
            <a:r>
              <a:rPr b="0" i="0" lang="en-US" sz="1600" u="none" cap="none" strike="noStrike">
                <a:solidFill>
                  <a:srgbClr val="384653"/>
                </a:solidFill>
                <a:latin typeface="Roboto"/>
                <a:ea typeface="Roboto"/>
                <a:cs typeface="Roboto"/>
                <a:sym typeface="Roboto"/>
              </a:rPr>
              <a:t>Implementing these practices minimises risks and enhances workplace trust.</a:t>
            </a:r>
            <a:endParaRPr b="0" i="0" sz="16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preencoded.png" id="223" name="Google Shape;223;p25"/>
          <p:cNvPicPr preferRelativeResize="0"/>
          <p:nvPr/>
        </p:nvPicPr>
        <p:blipFill rotWithShape="1">
          <a:blip r:embed="rId3">
            <a:alphaModFix/>
          </a:blip>
          <a:srcRect b="0" l="0" r="0" t="0"/>
          <a:stretch/>
        </p:blipFill>
        <p:spPr>
          <a:xfrm>
            <a:off x="0" y="0"/>
            <a:ext cx="5760720" cy="8229838"/>
          </a:xfrm>
          <a:prstGeom prst="rect">
            <a:avLst/>
          </a:prstGeom>
          <a:noFill/>
          <a:ln>
            <a:noFill/>
          </a:ln>
        </p:spPr>
      </p:pic>
      <p:sp>
        <p:nvSpPr>
          <p:cNvPr id="224" name="Google Shape;224;p25"/>
          <p:cNvSpPr/>
          <p:nvPr/>
        </p:nvSpPr>
        <p:spPr>
          <a:xfrm>
            <a:off x="6097905" y="480417"/>
            <a:ext cx="7920990" cy="109204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E3C4E"/>
              </a:buClr>
              <a:buSzPts val="3400"/>
              <a:buFont typeface="Host Grotesk"/>
              <a:buNone/>
            </a:pPr>
            <a:r>
              <a:rPr b="0" i="0" lang="en-US" sz="3400" u="none" cap="none" strike="noStrike">
                <a:solidFill>
                  <a:srgbClr val="2E3C4E"/>
                </a:solidFill>
                <a:latin typeface="Host Grotesk"/>
                <a:ea typeface="Host Grotesk"/>
                <a:cs typeface="Host Grotesk"/>
                <a:sym typeface="Host Grotesk"/>
              </a:rPr>
              <a:t>Conclusion: Upholding Cyber Law and Ethics for H-1B Workers</a:t>
            </a:r>
            <a:endParaRPr b="0" i="0" sz="3400" u="none" cap="none" strike="noStrike"/>
          </a:p>
        </p:txBody>
      </p:sp>
      <p:sp>
        <p:nvSpPr>
          <p:cNvPr id="225" name="Google Shape;225;p25"/>
          <p:cNvSpPr/>
          <p:nvPr/>
        </p:nvSpPr>
        <p:spPr>
          <a:xfrm>
            <a:off x="6097905" y="1834515"/>
            <a:ext cx="7920990" cy="3276124"/>
          </a:xfrm>
          <a:prstGeom prst="rect">
            <a:avLst/>
          </a:prstGeom>
          <a:noFill/>
          <a:ln>
            <a:noFill/>
          </a:ln>
        </p:spPr>
        <p:txBody>
          <a:bodyPr anchorCtr="0" anchor="t" bIns="0" lIns="0" spcFirstLastPara="1" rIns="0" wrap="square" tIns="0">
            <a:noAutofit/>
          </a:bodyPr>
          <a:lstStyle/>
          <a:p>
            <a:pPr indent="0" lvl="0" marL="0" marR="0" rtl="0" algn="l">
              <a:lnSpc>
                <a:spcPct val="124817"/>
              </a:lnSpc>
              <a:spcBef>
                <a:spcPts val="0"/>
              </a:spcBef>
              <a:spcAft>
                <a:spcPts val="0"/>
              </a:spcAft>
              <a:buClr>
                <a:srgbClr val="2E3C4E"/>
              </a:buClr>
              <a:buSzPts val="6850"/>
              <a:buFont typeface="Host Grotesk"/>
              <a:buNone/>
            </a:pPr>
            <a:r>
              <a:rPr b="0" i="0" lang="en-US" sz="6850" u="none" cap="none" strike="noStrike">
                <a:solidFill>
                  <a:srgbClr val="2E3C4E"/>
                </a:solidFill>
                <a:latin typeface="Host Grotesk"/>
                <a:ea typeface="Host Grotesk"/>
                <a:cs typeface="Host Grotesk"/>
                <a:sym typeface="Host Grotesk"/>
              </a:rPr>
              <a:t>Fair Compliance Builds Secure Futures</a:t>
            </a:r>
            <a:endParaRPr b="0" i="0" sz="6850" u="none" cap="none" strike="noStrike"/>
          </a:p>
        </p:txBody>
      </p:sp>
      <p:sp>
        <p:nvSpPr>
          <p:cNvPr id="226" name="Google Shape;226;p25"/>
          <p:cNvSpPr/>
          <p:nvPr/>
        </p:nvSpPr>
        <p:spPr>
          <a:xfrm>
            <a:off x="6097905" y="5529858"/>
            <a:ext cx="3329940" cy="1048703"/>
          </a:xfrm>
          <a:prstGeom prst="rect">
            <a:avLst/>
          </a:prstGeom>
          <a:noFill/>
          <a:ln>
            <a:noFill/>
          </a:ln>
        </p:spPr>
        <p:txBody>
          <a:bodyPr anchorCtr="0" anchor="t" bIns="0" lIns="0" spcFirstLastPara="1" rIns="0" wrap="square" tIns="0">
            <a:noAutofit/>
          </a:bodyPr>
          <a:lstStyle/>
          <a:p>
            <a:pPr indent="-342900" lvl="0" marL="342900" marR="0" rtl="0" algn="l">
              <a:lnSpc>
                <a:spcPct val="151851"/>
              </a:lnSpc>
              <a:spcBef>
                <a:spcPts val="0"/>
              </a:spcBef>
              <a:spcAft>
                <a:spcPts val="0"/>
              </a:spcAft>
              <a:buClr>
                <a:srgbClr val="384653"/>
              </a:buClr>
              <a:buSzPts val="1350"/>
              <a:buFont typeface="Roboto"/>
              <a:buChar char="•"/>
            </a:pPr>
            <a:r>
              <a:rPr b="0" i="0" lang="en-US" sz="1350" u="none" cap="none" strike="noStrike">
                <a:solidFill>
                  <a:srgbClr val="384653"/>
                </a:solidFill>
                <a:latin typeface="Roboto"/>
                <a:ea typeface="Roboto"/>
                <a:cs typeface="Roboto"/>
                <a:sym typeface="Roboto"/>
              </a:rPr>
              <a:t>Adhering to H-1B regulations shields workers and employers from fines, audits, and legal battles, ensuring smooth operations.</a:t>
            </a:r>
            <a:endParaRPr b="0" i="0" sz="1350" u="none" cap="none" strike="noStrike"/>
          </a:p>
        </p:txBody>
      </p:sp>
      <p:sp>
        <p:nvSpPr>
          <p:cNvPr id="227" name="Google Shape;227;p25"/>
          <p:cNvSpPr/>
          <p:nvPr/>
        </p:nvSpPr>
        <p:spPr>
          <a:xfrm>
            <a:off x="6097905" y="6639639"/>
            <a:ext cx="3329940" cy="1048703"/>
          </a:xfrm>
          <a:prstGeom prst="rect">
            <a:avLst/>
          </a:prstGeom>
          <a:noFill/>
          <a:ln>
            <a:noFill/>
          </a:ln>
        </p:spPr>
        <p:txBody>
          <a:bodyPr anchorCtr="0" anchor="t" bIns="0" lIns="0" spcFirstLastPara="1" rIns="0" wrap="square" tIns="0">
            <a:noAutofit/>
          </a:bodyPr>
          <a:lstStyle/>
          <a:p>
            <a:pPr indent="-342900" lvl="0" marL="342900" marR="0" rtl="0" algn="l">
              <a:lnSpc>
                <a:spcPct val="151851"/>
              </a:lnSpc>
              <a:spcBef>
                <a:spcPts val="0"/>
              </a:spcBef>
              <a:spcAft>
                <a:spcPts val="0"/>
              </a:spcAft>
              <a:buClr>
                <a:srgbClr val="384653"/>
              </a:buClr>
              <a:buSzPts val="1350"/>
              <a:buFont typeface="Roboto"/>
              <a:buChar char="•"/>
            </a:pPr>
            <a:r>
              <a:rPr b="0" i="0" lang="en-US" sz="1350" u="none" cap="none" strike="noStrike">
                <a:solidFill>
                  <a:srgbClr val="384653"/>
                </a:solidFill>
                <a:latin typeface="Roboto"/>
                <a:ea typeface="Roboto"/>
                <a:cs typeface="Roboto"/>
                <a:sym typeface="Roboto"/>
              </a:rPr>
              <a:t>Cyber ethics underpin trust and data security, vital in tech-driven industries where breaches can have far-reaching consequences.</a:t>
            </a:r>
            <a:endParaRPr b="0" i="0" sz="1350" u="none" cap="none" strike="noStrike"/>
          </a:p>
        </p:txBody>
      </p:sp>
      <p:sp>
        <p:nvSpPr>
          <p:cNvPr id="228" name="Google Shape;228;p25"/>
          <p:cNvSpPr/>
          <p:nvPr/>
        </p:nvSpPr>
        <p:spPr>
          <a:xfrm>
            <a:off x="9861709" y="5529858"/>
            <a:ext cx="4164687" cy="1048703"/>
          </a:xfrm>
          <a:prstGeom prst="rect">
            <a:avLst/>
          </a:prstGeom>
          <a:noFill/>
          <a:ln>
            <a:noFill/>
          </a:ln>
        </p:spPr>
        <p:txBody>
          <a:bodyPr anchorCtr="0" anchor="t" bIns="0" lIns="0" spcFirstLastPara="1" rIns="0" wrap="square" tIns="0">
            <a:noAutofit/>
          </a:bodyPr>
          <a:lstStyle/>
          <a:p>
            <a:pPr indent="0" lvl="0" marL="0" marR="0" rtl="0" algn="l">
              <a:lnSpc>
                <a:spcPct val="151851"/>
              </a:lnSpc>
              <a:spcBef>
                <a:spcPts val="0"/>
              </a:spcBef>
              <a:spcAft>
                <a:spcPts val="0"/>
              </a:spcAft>
              <a:buClr>
                <a:srgbClr val="384653"/>
              </a:buClr>
              <a:buSzPts val="1350"/>
              <a:buFont typeface="Roboto"/>
              <a:buNone/>
            </a:pPr>
            <a:r>
              <a:rPr b="0" i="0" lang="en-US" sz="1350" u="none" cap="none" strike="noStrike">
                <a:solidFill>
                  <a:srgbClr val="384653"/>
                </a:solidFill>
                <a:latin typeface="Roboto"/>
                <a:ea typeface="Roboto"/>
                <a:cs typeface="Roboto"/>
                <a:sym typeface="Roboto"/>
              </a:rPr>
              <a:t>Collectively, ethical practices and legal compliance create equitable, safe, and innovative spaces for H-1B professionals, driving mutual success and technological advancement.</a:t>
            </a:r>
            <a:endParaRPr b="0" i="0" sz="1350" u="none" cap="none" strike="noStrike"/>
          </a:p>
        </p:txBody>
      </p:sp>
      <p:sp>
        <p:nvSpPr>
          <p:cNvPr id="229" name="Google Shape;229;p25"/>
          <p:cNvSpPr/>
          <p:nvPr/>
        </p:nvSpPr>
        <p:spPr>
          <a:xfrm>
            <a:off x="12791550" y="7801600"/>
            <a:ext cx="1757400" cy="313200"/>
          </a:xfrm>
          <a:prstGeom prst="rect">
            <a:avLst/>
          </a:prstGeom>
          <a:solidFill>
            <a:srgbClr val="FAF9F5"/>
          </a:solidFill>
          <a:ln cap="flat" cmpd="sng" w="9525">
            <a:solidFill>
              <a:srgbClr val="FAF9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preencoded.png" id="80" name="Google Shape;80;p16"/>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81" name="Google Shape;81;p16"/>
          <p:cNvSpPr/>
          <p:nvPr/>
        </p:nvSpPr>
        <p:spPr>
          <a:xfrm>
            <a:off x="725924" y="898446"/>
            <a:ext cx="7692152" cy="1296114"/>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2E3C4E"/>
              </a:buClr>
              <a:buSzPts val="4050"/>
              <a:buFont typeface="Host Grotesk"/>
              <a:buNone/>
            </a:pPr>
            <a:r>
              <a:rPr b="0" i="0" lang="en-US" sz="4050" u="none" cap="none" strike="noStrike">
                <a:solidFill>
                  <a:srgbClr val="2E3C4E"/>
                </a:solidFill>
                <a:latin typeface="Host Grotesk"/>
                <a:ea typeface="Host Grotesk"/>
                <a:cs typeface="Host Grotesk"/>
                <a:sym typeface="Host Grotesk"/>
              </a:rPr>
              <a:t>Understanding H-1B Workers: Who and What?</a:t>
            </a:r>
            <a:endParaRPr b="0" i="0" sz="4050" u="none" cap="none" strike="noStrike"/>
          </a:p>
        </p:txBody>
      </p:sp>
      <p:sp>
        <p:nvSpPr>
          <p:cNvPr id="82" name="Google Shape;82;p16"/>
          <p:cNvSpPr/>
          <p:nvPr/>
        </p:nvSpPr>
        <p:spPr>
          <a:xfrm>
            <a:off x="725924" y="2505670"/>
            <a:ext cx="3742373" cy="2775704"/>
          </a:xfrm>
          <a:prstGeom prst="roundRect">
            <a:avLst>
              <a:gd fmla="val 3139" name="adj"/>
            </a:avLst>
          </a:prstGeom>
          <a:solidFill>
            <a:srgbClr val="FAF9F5"/>
          </a:solidFill>
          <a:ln cap="flat" cmpd="sng" w="22850">
            <a:solidFill>
              <a:srgbClr val="BF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956191" y="2735937"/>
            <a:ext cx="2653189" cy="32408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rgbClr val="384653"/>
              </a:buClr>
              <a:buSzPts val="2000"/>
              <a:buFont typeface="Host Grotesk"/>
              <a:buNone/>
            </a:pPr>
            <a:r>
              <a:rPr b="0" i="0" lang="en-US" sz="2000" u="none" cap="none" strike="noStrike">
                <a:solidFill>
                  <a:srgbClr val="384653"/>
                </a:solidFill>
                <a:latin typeface="Host Grotesk"/>
                <a:ea typeface="Host Grotesk"/>
                <a:cs typeface="Host Grotesk"/>
                <a:sym typeface="Host Grotesk"/>
              </a:rPr>
              <a:t>Specialty Occupations</a:t>
            </a:r>
            <a:endParaRPr b="0" i="0" sz="2000" u="none" cap="none" strike="noStrike"/>
          </a:p>
        </p:txBody>
      </p:sp>
      <p:sp>
        <p:nvSpPr>
          <p:cNvPr id="84" name="Google Shape;84;p16"/>
          <p:cNvSpPr/>
          <p:nvPr/>
        </p:nvSpPr>
        <p:spPr>
          <a:xfrm>
            <a:off x="956191" y="3184446"/>
            <a:ext cx="3281839" cy="1866662"/>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600"/>
              <a:buFont typeface="Roboto"/>
              <a:buNone/>
            </a:pPr>
            <a:r>
              <a:rPr b="0" i="0" lang="en-US" sz="1600" u="none" cap="none" strike="noStrike">
                <a:solidFill>
                  <a:srgbClr val="384653"/>
                </a:solidFill>
                <a:latin typeface="Roboto"/>
                <a:ea typeface="Roboto"/>
                <a:cs typeface="Roboto"/>
                <a:sym typeface="Roboto"/>
              </a:rPr>
              <a:t>H-1B visa holders are skilled foreign professionals in roles requiring theoretical and practical expertise, typically in technology sectors like software development and cybersecurity.</a:t>
            </a:r>
            <a:endParaRPr b="0" i="0" sz="1600" u="none" cap="none" strike="noStrike"/>
          </a:p>
        </p:txBody>
      </p:sp>
      <p:sp>
        <p:nvSpPr>
          <p:cNvPr id="85" name="Google Shape;85;p16"/>
          <p:cNvSpPr/>
          <p:nvPr/>
        </p:nvSpPr>
        <p:spPr>
          <a:xfrm>
            <a:off x="4675703" y="2505670"/>
            <a:ext cx="3742373" cy="2775704"/>
          </a:xfrm>
          <a:prstGeom prst="roundRect">
            <a:avLst>
              <a:gd fmla="val 3139" name="adj"/>
            </a:avLst>
          </a:prstGeom>
          <a:solidFill>
            <a:srgbClr val="FAF9F5"/>
          </a:solidFill>
          <a:ln cap="flat" cmpd="sng" w="22850">
            <a:solidFill>
              <a:srgbClr val="BF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4905970" y="2735937"/>
            <a:ext cx="3055025" cy="32408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rgbClr val="384653"/>
              </a:buClr>
              <a:buSzPts val="2000"/>
              <a:buFont typeface="Host Grotesk"/>
              <a:buNone/>
            </a:pPr>
            <a:r>
              <a:rPr b="0" i="0" lang="en-US" sz="2000" u="none" cap="none" strike="noStrike">
                <a:solidFill>
                  <a:srgbClr val="384653"/>
                </a:solidFill>
                <a:latin typeface="Host Grotesk"/>
                <a:ea typeface="Host Grotesk"/>
                <a:cs typeface="Host Grotesk"/>
                <a:sym typeface="Host Grotesk"/>
              </a:rPr>
              <a:t>Educational Requirements</a:t>
            </a:r>
            <a:endParaRPr b="0" i="0" sz="2000" u="none" cap="none" strike="noStrike"/>
          </a:p>
        </p:txBody>
      </p:sp>
      <p:sp>
        <p:nvSpPr>
          <p:cNvPr id="87" name="Google Shape;87;p16"/>
          <p:cNvSpPr/>
          <p:nvPr/>
        </p:nvSpPr>
        <p:spPr>
          <a:xfrm>
            <a:off x="4905970" y="3184446"/>
            <a:ext cx="3281839" cy="1866662"/>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600"/>
              <a:buFont typeface="Roboto"/>
              <a:buNone/>
            </a:pPr>
            <a:r>
              <a:rPr b="0" i="0" lang="en-US" sz="1600" u="none" cap="none" strike="noStrike">
                <a:solidFill>
                  <a:srgbClr val="384653"/>
                </a:solidFill>
                <a:latin typeface="Roboto"/>
                <a:ea typeface="Roboto"/>
                <a:cs typeface="Roboto"/>
                <a:sym typeface="Roboto"/>
              </a:rPr>
              <a:t>Applicants must possess at least a bachelor's degree or equivalent work experience directly related to the position, ensuring they contribute advanced knowledge to U.S. employers.</a:t>
            </a:r>
            <a:endParaRPr b="0" i="0" sz="1600" u="none" cap="none" strike="noStrike"/>
          </a:p>
        </p:txBody>
      </p:sp>
      <p:sp>
        <p:nvSpPr>
          <p:cNvPr id="88" name="Google Shape;88;p16"/>
          <p:cNvSpPr/>
          <p:nvPr/>
        </p:nvSpPr>
        <p:spPr>
          <a:xfrm>
            <a:off x="725924" y="5488781"/>
            <a:ext cx="7692152" cy="1842373"/>
          </a:xfrm>
          <a:prstGeom prst="roundRect">
            <a:avLst>
              <a:gd fmla="val 4729" name="adj"/>
            </a:avLst>
          </a:prstGeom>
          <a:solidFill>
            <a:srgbClr val="FAF9F5"/>
          </a:solidFill>
          <a:ln cap="flat" cmpd="sng" w="22850">
            <a:solidFill>
              <a:srgbClr val="BF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956191" y="5719048"/>
            <a:ext cx="3083243" cy="32408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rgbClr val="384653"/>
              </a:buClr>
              <a:buSzPts val="2000"/>
              <a:buFont typeface="Host Grotesk"/>
              <a:buNone/>
            </a:pPr>
            <a:r>
              <a:rPr b="0" i="0" lang="en-US" sz="2000" u="none" cap="none" strike="noStrike">
                <a:solidFill>
                  <a:srgbClr val="384653"/>
                </a:solidFill>
                <a:latin typeface="Host Grotesk"/>
                <a:ea typeface="Host Grotesk"/>
                <a:cs typeface="Host Grotesk"/>
                <a:sym typeface="Host Grotesk"/>
              </a:rPr>
              <a:t>Relevance to Cyber Fields</a:t>
            </a:r>
            <a:endParaRPr b="0" i="0" sz="2000" u="none" cap="none" strike="noStrike"/>
          </a:p>
        </p:txBody>
      </p:sp>
      <p:sp>
        <p:nvSpPr>
          <p:cNvPr id="90" name="Google Shape;90;p16"/>
          <p:cNvSpPr/>
          <p:nvPr/>
        </p:nvSpPr>
        <p:spPr>
          <a:xfrm>
            <a:off x="956191" y="6167557"/>
            <a:ext cx="7231618" cy="933331"/>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600"/>
              <a:buFont typeface="Roboto"/>
              <a:buNone/>
            </a:pPr>
            <a:r>
              <a:rPr b="0" i="0" lang="en-US" sz="1600" u="none" cap="none" strike="noStrike">
                <a:solidFill>
                  <a:srgbClr val="384653"/>
                </a:solidFill>
                <a:latin typeface="Roboto"/>
                <a:ea typeface="Roboto"/>
                <a:cs typeface="Roboto"/>
                <a:sym typeface="Roboto"/>
              </a:rPr>
              <a:t>Many work in IT, engineering, and cyber-related jobs, where handling sensitive data makes adherence to cyber laws and ethical standards critically important for all parties involved.</a:t>
            </a:r>
            <a:endParaRPr b="0" i="0" sz="16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preencoded.png" id="96" name="Google Shape;96;p17"/>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97" name="Google Shape;97;p17"/>
          <p:cNvSpPr/>
          <p:nvPr/>
        </p:nvSpPr>
        <p:spPr>
          <a:xfrm>
            <a:off x="6220658" y="719018"/>
            <a:ext cx="7675483" cy="1311116"/>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2E3C4E"/>
              </a:buClr>
              <a:buSzPts val="4100"/>
              <a:buFont typeface="Host Grotesk"/>
              <a:buNone/>
            </a:pPr>
            <a:r>
              <a:rPr b="0" i="0" lang="en-US" sz="4100" u="none" cap="none" strike="noStrike">
                <a:solidFill>
                  <a:srgbClr val="2E3C4E"/>
                </a:solidFill>
                <a:latin typeface="Host Grotesk"/>
                <a:ea typeface="Host Grotesk"/>
                <a:cs typeface="Host Grotesk"/>
                <a:sym typeface="Host Grotesk"/>
              </a:rPr>
              <a:t>Legal Protections for H-1B Workers</a:t>
            </a:r>
            <a:endParaRPr b="0" i="0" sz="4100" u="none" cap="none" strike="noStrike"/>
          </a:p>
        </p:txBody>
      </p:sp>
      <p:sp>
        <p:nvSpPr>
          <p:cNvPr id="98" name="Google Shape;98;p17"/>
          <p:cNvSpPr/>
          <p:nvPr/>
        </p:nvSpPr>
        <p:spPr>
          <a:xfrm>
            <a:off x="6220658" y="2554605"/>
            <a:ext cx="3581876" cy="786527"/>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2E3C4E"/>
              </a:buClr>
              <a:buSzPts val="2450"/>
              <a:buFont typeface="Host Grotesk"/>
              <a:buNone/>
            </a:pPr>
            <a:r>
              <a:rPr b="0" i="0" lang="en-US" sz="2450" u="none" cap="none" strike="noStrike">
                <a:solidFill>
                  <a:srgbClr val="2E3C4E"/>
                </a:solidFill>
                <a:latin typeface="Host Grotesk"/>
                <a:ea typeface="Host Grotesk"/>
                <a:cs typeface="Host Grotesk"/>
                <a:sym typeface="Host Grotesk"/>
              </a:rPr>
              <a:t>Wage and Condition Standards</a:t>
            </a:r>
            <a:endParaRPr b="0" i="0" sz="2450" u="none" cap="none" strike="noStrike"/>
          </a:p>
        </p:txBody>
      </p:sp>
      <p:sp>
        <p:nvSpPr>
          <p:cNvPr id="99" name="Google Shape;99;p17"/>
          <p:cNvSpPr/>
          <p:nvPr/>
        </p:nvSpPr>
        <p:spPr>
          <a:xfrm>
            <a:off x="6220658" y="3550920"/>
            <a:ext cx="3581876" cy="2202775"/>
          </a:xfrm>
          <a:prstGeom prst="rect">
            <a:avLst/>
          </a:prstGeom>
          <a:noFill/>
          <a:ln>
            <a:noFill/>
          </a:ln>
        </p:spPr>
        <p:txBody>
          <a:bodyPr anchorCtr="0" anchor="t" bIns="0" lIns="0" spcFirstLastPara="1" rIns="0" wrap="square" tIns="0">
            <a:noAutofit/>
          </a:bodyPr>
          <a:lstStyle/>
          <a:p>
            <a:pPr indent="0" lvl="0" marL="0" marR="0" rtl="0" algn="l">
              <a:lnSpc>
                <a:spcPct val="148484"/>
              </a:lnSpc>
              <a:spcBef>
                <a:spcPts val="0"/>
              </a:spcBef>
              <a:spcAft>
                <a:spcPts val="0"/>
              </a:spcAft>
              <a:buClr>
                <a:srgbClr val="384653"/>
              </a:buClr>
              <a:buSzPts val="1650"/>
              <a:buFont typeface="Roboto"/>
              <a:buNone/>
            </a:pPr>
            <a:r>
              <a:rPr b="0" i="0" lang="en-US" sz="1650" u="none" cap="none" strike="noStrike">
                <a:solidFill>
                  <a:srgbClr val="384653"/>
                </a:solidFill>
                <a:latin typeface="Roboto"/>
                <a:ea typeface="Roboto"/>
                <a:cs typeface="Roboto"/>
                <a:sym typeface="Roboto"/>
              </a:rPr>
              <a:t>Employers are required to pay H-1B workers the actual wage paid to similar U.S. employees or the prevailing wage for the role, whichever is higher. This ensures fair compensation and prevents exploitation.</a:t>
            </a:r>
            <a:endParaRPr b="0" i="0" sz="1650" u="none" cap="none" strike="noStrike"/>
          </a:p>
        </p:txBody>
      </p:sp>
      <p:sp>
        <p:nvSpPr>
          <p:cNvPr id="100" name="Google Shape;100;p17"/>
          <p:cNvSpPr/>
          <p:nvPr/>
        </p:nvSpPr>
        <p:spPr>
          <a:xfrm>
            <a:off x="10321885" y="2554605"/>
            <a:ext cx="3581876" cy="786527"/>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2E3C4E"/>
              </a:buClr>
              <a:buSzPts val="2450"/>
              <a:buFont typeface="Host Grotesk"/>
              <a:buNone/>
            </a:pPr>
            <a:r>
              <a:rPr b="0" i="0" lang="en-US" sz="2450" u="none" cap="none" strike="noStrike">
                <a:solidFill>
                  <a:srgbClr val="2E3C4E"/>
                </a:solidFill>
                <a:latin typeface="Host Grotesk"/>
                <a:ea typeface="Host Grotesk"/>
                <a:cs typeface="Host Grotesk"/>
                <a:sym typeface="Host Grotesk"/>
              </a:rPr>
              <a:t>Anti-Discrimination Measures</a:t>
            </a:r>
            <a:endParaRPr b="0" i="0" sz="2450" u="none" cap="none" strike="noStrike"/>
          </a:p>
        </p:txBody>
      </p:sp>
      <p:sp>
        <p:nvSpPr>
          <p:cNvPr id="101" name="Google Shape;101;p17"/>
          <p:cNvSpPr/>
          <p:nvPr/>
        </p:nvSpPr>
        <p:spPr>
          <a:xfrm>
            <a:off x="10321885" y="3550920"/>
            <a:ext cx="3581876" cy="1888093"/>
          </a:xfrm>
          <a:prstGeom prst="rect">
            <a:avLst/>
          </a:prstGeom>
          <a:noFill/>
          <a:ln>
            <a:noFill/>
          </a:ln>
        </p:spPr>
        <p:txBody>
          <a:bodyPr anchorCtr="0" anchor="t" bIns="0" lIns="0" spcFirstLastPara="1" rIns="0" wrap="square" tIns="0">
            <a:noAutofit/>
          </a:bodyPr>
          <a:lstStyle/>
          <a:p>
            <a:pPr indent="0" lvl="0" marL="0" marR="0" rtl="0" algn="l">
              <a:lnSpc>
                <a:spcPct val="148484"/>
              </a:lnSpc>
              <a:spcBef>
                <a:spcPts val="0"/>
              </a:spcBef>
              <a:spcAft>
                <a:spcPts val="0"/>
              </a:spcAft>
              <a:buClr>
                <a:srgbClr val="384653"/>
              </a:buClr>
              <a:buSzPts val="1650"/>
              <a:buFont typeface="Roboto"/>
              <a:buNone/>
            </a:pPr>
            <a:r>
              <a:rPr b="0" i="0" lang="en-US" sz="1650" u="none" cap="none" strike="noStrike">
                <a:solidFill>
                  <a:srgbClr val="384653"/>
                </a:solidFill>
                <a:latin typeface="Roboto"/>
                <a:ea typeface="Roboto"/>
                <a:cs typeface="Roboto"/>
                <a:sym typeface="Roboto"/>
              </a:rPr>
              <a:t>Workers receive identical benefits, working conditions, and protections as U.S. counterparts. Discrimination based on nationality or visa status is prohibited, fostering an equitable workplace.</a:t>
            </a:r>
            <a:endParaRPr b="0" i="0" sz="1650" u="none" cap="none" strike="noStrike"/>
          </a:p>
        </p:txBody>
      </p:sp>
      <p:sp>
        <p:nvSpPr>
          <p:cNvPr id="102" name="Google Shape;102;p17"/>
          <p:cNvSpPr/>
          <p:nvPr/>
        </p:nvSpPr>
        <p:spPr>
          <a:xfrm>
            <a:off x="6220658" y="6178391"/>
            <a:ext cx="7675483" cy="629364"/>
          </a:xfrm>
          <a:prstGeom prst="rect">
            <a:avLst/>
          </a:prstGeom>
          <a:noFill/>
          <a:ln>
            <a:noFill/>
          </a:ln>
        </p:spPr>
        <p:txBody>
          <a:bodyPr anchorCtr="0" anchor="t" bIns="0" lIns="0" spcFirstLastPara="1" rIns="0" wrap="square" tIns="0">
            <a:noAutofit/>
          </a:bodyPr>
          <a:lstStyle/>
          <a:p>
            <a:pPr indent="-342900" lvl="0" marL="342900" marR="0" rtl="0" algn="l">
              <a:lnSpc>
                <a:spcPct val="148484"/>
              </a:lnSpc>
              <a:spcBef>
                <a:spcPts val="0"/>
              </a:spcBef>
              <a:spcAft>
                <a:spcPts val="0"/>
              </a:spcAft>
              <a:buClr>
                <a:srgbClr val="384653"/>
              </a:buClr>
              <a:buSzPts val="1650"/>
              <a:buFont typeface="Roboto"/>
              <a:buChar char="•"/>
            </a:pPr>
            <a:r>
              <a:rPr b="0" i="0" lang="en-US" sz="1650" u="none" cap="none" strike="noStrike">
                <a:solidFill>
                  <a:srgbClr val="384653"/>
                </a:solidFill>
                <a:latin typeface="Roboto"/>
                <a:ea typeface="Roboto"/>
                <a:cs typeface="Roboto"/>
                <a:sym typeface="Roboto"/>
              </a:rPr>
              <a:t>Employers cannot charge workers for visa fees, legal costs, or retaliate against those reporting violations, safeguarding their financial and job security.</a:t>
            </a:r>
            <a:endParaRPr b="0" i="0" sz="1650" u="none" cap="none" strike="noStrike"/>
          </a:p>
        </p:txBody>
      </p:sp>
      <p:sp>
        <p:nvSpPr>
          <p:cNvPr id="103" name="Google Shape;103;p17"/>
          <p:cNvSpPr/>
          <p:nvPr/>
        </p:nvSpPr>
        <p:spPr>
          <a:xfrm>
            <a:off x="6220658" y="6881098"/>
            <a:ext cx="7675483" cy="629364"/>
          </a:xfrm>
          <a:prstGeom prst="rect">
            <a:avLst/>
          </a:prstGeom>
          <a:noFill/>
          <a:ln>
            <a:noFill/>
          </a:ln>
        </p:spPr>
        <p:txBody>
          <a:bodyPr anchorCtr="0" anchor="t" bIns="0" lIns="0" spcFirstLastPara="1" rIns="0" wrap="square" tIns="0">
            <a:noAutofit/>
          </a:bodyPr>
          <a:lstStyle/>
          <a:p>
            <a:pPr indent="-342900" lvl="0" marL="342900" marR="0" rtl="0" algn="l">
              <a:lnSpc>
                <a:spcPct val="148484"/>
              </a:lnSpc>
              <a:spcBef>
                <a:spcPts val="0"/>
              </a:spcBef>
              <a:spcAft>
                <a:spcPts val="0"/>
              </a:spcAft>
              <a:buClr>
                <a:srgbClr val="384653"/>
              </a:buClr>
              <a:buSzPts val="1650"/>
              <a:buFont typeface="Roboto"/>
              <a:buChar char="•"/>
            </a:pPr>
            <a:r>
              <a:rPr b="0" i="0" lang="en-US" sz="1650" u="none" cap="none" strike="noStrike">
                <a:solidFill>
                  <a:srgbClr val="384653"/>
                </a:solidFill>
                <a:latin typeface="Roboto"/>
                <a:ea typeface="Roboto"/>
                <a:cs typeface="Roboto"/>
                <a:sym typeface="Roboto"/>
              </a:rPr>
              <a:t>H-1B professionals have the right to inspect compliance records, empowering them to verify adherence to labour laws and seek redress if needed.</a:t>
            </a:r>
            <a:endParaRPr b="0" i="0" sz="1650" u="none" cap="none" strike="noStrike"/>
          </a:p>
        </p:txBody>
      </p:sp>
      <p:sp>
        <p:nvSpPr>
          <p:cNvPr id="104" name="Google Shape;104;p17"/>
          <p:cNvSpPr/>
          <p:nvPr/>
        </p:nvSpPr>
        <p:spPr>
          <a:xfrm>
            <a:off x="12791550" y="7801600"/>
            <a:ext cx="1757400" cy="313200"/>
          </a:xfrm>
          <a:prstGeom prst="rect">
            <a:avLst/>
          </a:prstGeom>
          <a:solidFill>
            <a:srgbClr val="FAF9F5"/>
          </a:solidFill>
          <a:ln cap="flat" cmpd="sng" w="9525">
            <a:solidFill>
              <a:srgbClr val="FAF9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preencoded.png" id="110" name="Google Shape;110;p18"/>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111" name="Google Shape;111;p18"/>
          <p:cNvSpPr/>
          <p:nvPr/>
        </p:nvSpPr>
        <p:spPr>
          <a:xfrm>
            <a:off x="673179" y="854869"/>
            <a:ext cx="7797641" cy="1202055"/>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2E3C4E"/>
              </a:buClr>
              <a:buSzPts val="3750"/>
              <a:buFont typeface="Host Grotesk"/>
              <a:buNone/>
            </a:pPr>
            <a:r>
              <a:rPr b="0" i="0" lang="en-US" sz="3750" u="none" cap="none" strike="noStrike">
                <a:solidFill>
                  <a:srgbClr val="2E3C4E"/>
                </a:solidFill>
                <a:latin typeface="Host Grotesk"/>
                <a:ea typeface="Host Grotesk"/>
                <a:cs typeface="Host Grotesk"/>
                <a:sym typeface="Host Grotesk"/>
              </a:rPr>
              <a:t>Employer Obligations &amp; Compliance Under Cyber Law</a:t>
            </a:r>
            <a:endParaRPr b="0" i="0" sz="3750" u="none" cap="none" strike="noStrike"/>
          </a:p>
        </p:txBody>
      </p:sp>
      <p:pic>
        <p:nvPicPr>
          <p:cNvPr descr="preencoded.png" id="112" name="Google Shape;112;p18"/>
          <p:cNvPicPr preferRelativeResize="0"/>
          <p:nvPr/>
        </p:nvPicPr>
        <p:blipFill rotWithShape="1">
          <a:blip r:embed="rId4">
            <a:alphaModFix/>
          </a:blip>
          <a:srcRect b="0" l="0" r="0" t="0"/>
          <a:stretch/>
        </p:blipFill>
        <p:spPr>
          <a:xfrm>
            <a:off x="673179" y="2383869"/>
            <a:ext cx="192286" cy="240387"/>
          </a:xfrm>
          <a:prstGeom prst="rect">
            <a:avLst/>
          </a:prstGeom>
          <a:noFill/>
          <a:ln>
            <a:noFill/>
          </a:ln>
        </p:spPr>
      </p:pic>
      <p:pic>
        <p:nvPicPr>
          <p:cNvPr descr="preencoded.png" id="113" name="Google Shape;113;p18"/>
          <p:cNvPicPr preferRelativeResize="0"/>
          <p:nvPr/>
        </p:nvPicPr>
        <p:blipFill rotWithShape="1">
          <a:blip r:embed="rId5">
            <a:alphaModFix/>
          </a:blip>
          <a:srcRect b="0" l="0" r="0" t="0"/>
          <a:stretch/>
        </p:blipFill>
        <p:spPr>
          <a:xfrm>
            <a:off x="673179" y="2649379"/>
            <a:ext cx="3802618" cy="22860"/>
          </a:xfrm>
          <a:prstGeom prst="rect">
            <a:avLst/>
          </a:prstGeom>
          <a:noFill/>
          <a:ln>
            <a:noFill/>
          </a:ln>
        </p:spPr>
      </p:pic>
      <p:sp>
        <p:nvSpPr>
          <p:cNvPr id="114" name="Google Shape;114;p18"/>
          <p:cNvSpPr/>
          <p:nvPr/>
        </p:nvSpPr>
        <p:spPr>
          <a:xfrm>
            <a:off x="673179" y="2791182"/>
            <a:ext cx="3802618" cy="60078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84653"/>
              </a:buClr>
              <a:buSzPts val="1850"/>
              <a:buFont typeface="Host Grotesk"/>
              <a:buNone/>
            </a:pPr>
            <a:r>
              <a:rPr b="0" i="0" lang="en-US" sz="1850" u="none" cap="none" strike="noStrike">
                <a:solidFill>
                  <a:srgbClr val="384653"/>
                </a:solidFill>
                <a:latin typeface="Host Grotesk"/>
                <a:ea typeface="Host Grotesk"/>
                <a:cs typeface="Host Grotesk"/>
                <a:sym typeface="Host Grotesk"/>
              </a:rPr>
              <a:t>Labor Condition Applications (LCAs)</a:t>
            </a:r>
            <a:endParaRPr b="0" i="0" sz="1850" u="none" cap="none" strike="noStrike"/>
          </a:p>
        </p:txBody>
      </p:sp>
      <p:sp>
        <p:nvSpPr>
          <p:cNvPr id="115" name="Google Shape;115;p18"/>
          <p:cNvSpPr/>
          <p:nvPr/>
        </p:nvSpPr>
        <p:spPr>
          <a:xfrm>
            <a:off x="673179" y="3507343"/>
            <a:ext cx="3802618" cy="115443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Employers must file accurate LCAs attesting to fair wages, working conditions, and non-displacement of U.S. workers, forming the foundation of H-1B compliance.</a:t>
            </a:r>
            <a:endParaRPr b="0" i="0" sz="1500" u="none" cap="none" strike="noStrike"/>
          </a:p>
        </p:txBody>
      </p:sp>
      <p:pic>
        <p:nvPicPr>
          <p:cNvPr descr="preencoded.png" id="116" name="Google Shape;116;p18"/>
          <p:cNvPicPr preferRelativeResize="0"/>
          <p:nvPr/>
        </p:nvPicPr>
        <p:blipFill rotWithShape="1">
          <a:blip r:embed="rId6">
            <a:alphaModFix/>
          </a:blip>
          <a:srcRect b="0" l="0" r="0" t="0"/>
          <a:stretch/>
        </p:blipFill>
        <p:spPr>
          <a:xfrm>
            <a:off x="4668083" y="2383869"/>
            <a:ext cx="192286" cy="240387"/>
          </a:xfrm>
          <a:prstGeom prst="rect">
            <a:avLst/>
          </a:prstGeom>
          <a:noFill/>
          <a:ln>
            <a:noFill/>
          </a:ln>
        </p:spPr>
      </p:pic>
      <p:pic>
        <p:nvPicPr>
          <p:cNvPr descr="preencoded.png" id="117" name="Google Shape;117;p18"/>
          <p:cNvPicPr preferRelativeResize="0"/>
          <p:nvPr/>
        </p:nvPicPr>
        <p:blipFill rotWithShape="1">
          <a:blip r:embed="rId5">
            <a:alphaModFix/>
          </a:blip>
          <a:srcRect b="0" l="0" r="0" t="0"/>
          <a:stretch/>
        </p:blipFill>
        <p:spPr>
          <a:xfrm>
            <a:off x="4668083" y="2655213"/>
            <a:ext cx="3802737" cy="22860"/>
          </a:xfrm>
          <a:prstGeom prst="rect">
            <a:avLst/>
          </a:prstGeom>
          <a:noFill/>
          <a:ln>
            <a:noFill/>
          </a:ln>
        </p:spPr>
      </p:pic>
      <p:sp>
        <p:nvSpPr>
          <p:cNvPr id="118" name="Google Shape;118;p18"/>
          <p:cNvSpPr/>
          <p:nvPr/>
        </p:nvSpPr>
        <p:spPr>
          <a:xfrm>
            <a:off x="4668083" y="2791182"/>
            <a:ext cx="3078004" cy="30039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84653"/>
              </a:buClr>
              <a:buSzPts val="1850"/>
              <a:buFont typeface="Host Grotesk"/>
              <a:buNone/>
            </a:pPr>
            <a:r>
              <a:rPr b="0" i="0" lang="en-US" sz="1850" u="none" cap="none" strike="noStrike">
                <a:solidFill>
                  <a:srgbClr val="384653"/>
                </a:solidFill>
                <a:latin typeface="Host Grotesk"/>
                <a:ea typeface="Host Grotesk"/>
                <a:cs typeface="Host Grotesk"/>
                <a:sym typeface="Host Grotesk"/>
              </a:rPr>
              <a:t>Intersection with Cyber Law</a:t>
            </a:r>
            <a:endParaRPr b="0" i="0" sz="1850" u="none" cap="none" strike="noStrike"/>
          </a:p>
        </p:txBody>
      </p:sp>
      <p:sp>
        <p:nvSpPr>
          <p:cNvPr id="119" name="Google Shape;119;p18"/>
          <p:cNvSpPr/>
          <p:nvPr/>
        </p:nvSpPr>
        <p:spPr>
          <a:xfrm>
            <a:off x="4668083" y="3206948"/>
            <a:ext cx="3802737" cy="1443038"/>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Handling employee data, digital records, and secure communications requires adherence to cyber regulations, integrating data privacy into H-1B obligations to protect sensitive information.</a:t>
            </a:r>
            <a:endParaRPr b="0" i="0" sz="1500" u="none" cap="none" strike="noStrike"/>
          </a:p>
        </p:txBody>
      </p:sp>
      <p:pic>
        <p:nvPicPr>
          <p:cNvPr descr="preencoded.png" id="120" name="Google Shape;120;p18"/>
          <p:cNvPicPr preferRelativeResize="0"/>
          <p:nvPr/>
        </p:nvPicPr>
        <p:blipFill rotWithShape="1">
          <a:blip r:embed="rId7">
            <a:alphaModFix/>
          </a:blip>
          <a:srcRect b="0" l="0" r="0" t="0"/>
          <a:stretch/>
        </p:blipFill>
        <p:spPr>
          <a:xfrm>
            <a:off x="673179" y="4998244"/>
            <a:ext cx="192286" cy="240387"/>
          </a:xfrm>
          <a:prstGeom prst="rect">
            <a:avLst/>
          </a:prstGeom>
          <a:noFill/>
          <a:ln>
            <a:noFill/>
          </a:ln>
        </p:spPr>
      </p:pic>
      <p:pic>
        <p:nvPicPr>
          <p:cNvPr descr="preencoded.png" id="121" name="Google Shape;121;p18"/>
          <p:cNvPicPr preferRelativeResize="0"/>
          <p:nvPr/>
        </p:nvPicPr>
        <p:blipFill rotWithShape="1">
          <a:blip r:embed="rId8">
            <a:alphaModFix/>
          </a:blip>
          <a:srcRect b="0" l="0" r="0" t="0"/>
          <a:stretch/>
        </p:blipFill>
        <p:spPr>
          <a:xfrm>
            <a:off x="673179" y="5282922"/>
            <a:ext cx="7797641" cy="22860"/>
          </a:xfrm>
          <a:prstGeom prst="rect">
            <a:avLst/>
          </a:prstGeom>
          <a:noFill/>
          <a:ln>
            <a:noFill/>
          </a:ln>
        </p:spPr>
      </p:pic>
      <p:sp>
        <p:nvSpPr>
          <p:cNvPr id="122" name="Google Shape;122;p18"/>
          <p:cNvSpPr/>
          <p:nvPr/>
        </p:nvSpPr>
        <p:spPr>
          <a:xfrm>
            <a:off x="673179" y="5444014"/>
            <a:ext cx="3843576" cy="30039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84653"/>
              </a:buClr>
              <a:buSzPts val="1850"/>
              <a:buFont typeface="Host Grotesk"/>
              <a:buNone/>
            </a:pPr>
            <a:r>
              <a:rPr b="0" i="0" lang="en-US" sz="1850" u="none" cap="none" strike="noStrike">
                <a:solidFill>
                  <a:srgbClr val="384653"/>
                </a:solidFill>
                <a:latin typeface="Host Grotesk"/>
                <a:ea typeface="Host Grotesk"/>
                <a:cs typeface="Host Grotesk"/>
                <a:sym typeface="Host Grotesk"/>
              </a:rPr>
              <a:t>Consequences of Non-Compliance</a:t>
            </a:r>
            <a:endParaRPr b="0" i="0" sz="1850" u="none" cap="none" strike="noStrike"/>
          </a:p>
        </p:txBody>
      </p:sp>
      <p:sp>
        <p:nvSpPr>
          <p:cNvPr id="123" name="Google Shape;123;p18"/>
          <p:cNvSpPr/>
          <p:nvPr/>
        </p:nvSpPr>
        <p:spPr>
          <a:xfrm>
            <a:off x="673179" y="5859780"/>
            <a:ext cx="7797641" cy="57721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Violations trigger U.S. Department of Labor audits, fines up to £27,500 per infraction, orders for back wages, and potential criminal charges for fraud or document falsification.</a:t>
            </a:r>
            <a:endParaRPr b="0" i="0" sz="1500" u="none" cap="none" strike="noStrike"/>
          </a:p>
        </p:txBody>
      </p:sp>
      <p:sp>
        <p:nvSpPr>
          <p:cNvPr id="124" name="Google Shape;124;p18"/>
          <p:cNvSpPr/>
          <p:nvPr/>
        </p:nvSpPr>
        <p:spPr>
          <a:xfrm>
            <a:off x="673179" y="6797516"/>
            <a:ext cx="7797641" cy="57721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Robust compliance not only avoids penalties but also builds trust in cyber-secure environments where H-1B workers operate.</a:t>
            </a:r>
            <a:endParaRPr b="0" i="0" sz="15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nvSpPr>
        <p:spPr>
          <a:xfrm flipH="1">
            <a:off x="629925" y="1998225"/>
            <a:ext cx="7046400" cy="4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a:t>
            </a:r>
            <a:r>
              <a:rPr b="1" lang="en-US" sz="2000">
                <a:solidFill>
                  <a:schemeClr val="dk1"/>
                </a:solidFill>
                <a:latin typeface="Roboto"/>
                <a:ea typeface="Roboto"/>
                <a:cs typeface="Roboto"/>
                <a:sym typeface="Roboto"/>
              </a:rPr>
              <a:t>Employer Violations</a:t>
            </a:r>
            <a:endParaRPr b="1" sz="2000">
              <a:solidFill>
                <a:schemeClr val="dk1"/>
              </a:solidFill>
              <a:latin typeface="Roboto"/>
              <a:ea typeface="Roboto"/>
              <a:cs typeface="Roboto"/>
              <a:sym typeface="Roboto"/>
            </a:endParaRPr>
          </a:p>
          <a:p>
            <a:pPr indent="-342900" lvl="0" marL="457200" rtl="0" algn="l">
              <a:lnSpc>
                <a:spcPct val="115000"/>
              </a:lnSpc>
              <a:spcBef>
                <a:spcPts val="120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Wage-related Violations</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Paying below prevailing wage.</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Illegal deductions (visa fees, bench time costs).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“Bench Time” Issues</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Not paying employees when no work is assigned.</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Job Role &amp; Location Misrepresentation</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Assigning tasks outside petitioned occupation.</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Moving employee without new LCA &amp; amendment.</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Public Access File (PAF) Failures</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Not maintaining required compliance documentation.</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Unauthorized Placement</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Subcontracting or client-site placement without proper employer-employee relationship.</a:t>
            </a:r>
            <a:endParaRPr sz="1800">
              <a:solidFill>
                <a:schemeClr val="dk1"/>
              </a:solidFill>
              <a:latin typeface="Roboto"/>
              <a:ea typeface="Roboto"/>
              <a:cs typeface="Roboto"/>
              <a:sym typeface="Roboto"/>
            </a:endParaRPr>
          </a:p>
        </p:txBody>
      </p:sp>
      <p:sp>
        <p:nvSpPr>
          <p:cNvPr id="131" name="Google Shape;131;p19"/>
          <p:cNvSpPr txBox="1"/>
          <p:nvPr/>
        </p:nvSpPr>
        <p:spPr>
          <a:xfrm flipH="1" rot="872">
            <a:off x="8323850" y="2116674"/>
            <a:ext cx="5911800" cy="383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000">
                <a:solidFill>
                  <a:schemeClr val="dk1"/>
                </a:solidFill>
                <a:latin typeface="Roboto"/>
                <a:ea typeface="Roboto"/>
                <a:cs typeface="Roboto"/>
                <a:sym typeface="Roboto"/>
              </a:rPr>
              <a:t>Employee Violations</a:t>
            </a:r>
            <a:endParaRPr b="1" sz="2000">
              <a:solidFill>
                <a:schemeClr val="dk1"/>
              </a:solidFill>
              <a:latin typeface="Roboto"/>
              <a:ea typeface="Roboto"/>
              <a:cs typeface="Roboto"/>
              <a:sym typeface="Roboto"/>
            </a:endParaRPr>
          </a:p>
          <a:p>
            <a:pPr indent="-342900" lvl="0" marL="457200" rtl="0" algn="l">
              <a:lnSpc>
                <a:spcPct val="115000"/>
              </a:lnSpc>
              <a:spcBef>
                <a:spcPts val="120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Unauthorized Employment</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Working for another employer without transfer approval.</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Failure to Maintain Status</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Staying unemployed beyond 60-day grace period.</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Not reporting material changes in employment.</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Scope of Work Issues</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Taking side jobs, freelancing, or unauthorized self-employment.</a:t>
            </a:r>
            <a:endParaRPr sz="1800">
              <a:solidFill>
                <a:schemeClr val="dk1"/>
              </a:solidFill>
              <a:latin typeface="Roboto"/>
              <a:ea typeface="Roboto"/>
              <a:cs typeface="Roboto"/>
              <a:sym typeface="Roboto"/>
            </a:endParaRPr>
          </a:p>
        </p:txBody>
      </p:sp>
      <p:sp>
        <p:nvSpPr>
          <p:cNvPr id="132" name="Google Shape;132;p19"/>
          <p:cNvSpPr txBox="1"/>
          <p:nvPr/>
        </p:nvSpPr>
        <p:spPr>
          <a:xfrm>
            <a:off x="734225" y="407125"/>
            <a:ext cx="10978500" cy="13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latin typeface="Roboto"/>
                <a:ea typeface="Roboto"/>
                <a:cs typeface="Roboto"/>
                <a:sym typeface="Roboto"/>
              </a:rPr>
              <a:t>H1B Violations</a:t>
            </a:r>
            <a:endParaRPr sz="3700">
              <a:latin typeface="Roboto"/>
              <a:ea typeface="Roboto"/>
              <a:cs typeface="Roboto"/>
              <a:sym typeface="Roboto"/>
            </a:endParaRPr>
          </a:p>
          <a:p>
            <a:pPr indent="0" lvl="0" marL="0" rtl="0" algn="l">
              <a:spcBef>
                <a:spcPts val="0"/>
              </a:spcBef>
              <a:spcAft>
                <a:spcPts val="0"/>
              </a:spcAft>
              <a:buNone/>
            </a:pPr>
            <a:r>
              <a:t/>
            </a:r>
            <a:endParaRPr sz="3700"/>
          </a:p>
        </p:txBody>
      </p:sp>
      <p:sp>
        <p:nvSpPr>
          <p:cNvPr id="133" name="Google Shape;133;p19"/>
          <p:cNvSpPr/>
          <p:nvPr/>
        </p:nvSpPr>
        <p:spPr>
          <a:xfrm>
            <a:off x="12791550" y="7801600"/>
            <a:ext cx="1757400" cy="313200"/>
          </a:xfrm>
          <a:prstGeom prst="rect">
            <a:avLst/>
          </a:prstGeom>
          <a:solidFill>
            <a:srgbClr val="FAF9F5"/>
          </a:solidFill>
          <a:ln cap="flat" cmpd="sng" w="9525">
            <a:solidFill>
              <a:srgbClr val="FAF9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preencoded.png" id="139" name="Google Shape;139;p20"/>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140" name="Google Shape;140;p20"/>
          <p:cNvSpPr/>
          <p:nvPr/>
        </p:nvSpPr>
        <p:spPr>
          <a:xfrm>
            <a:off x="6157198" y="542925"/>
            <a:ext cx="7802404" cy="1198007"/>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2E3C4E"/>
              </a:buClr>
              <a:buSzPts val="3750"/>
              <a:buFont typeface="Host Grotesk"/>
              <a:buNone/>
            </a:pPr>
            <a:r>
              <a:rPr b="0" i="0" lang="en-US" sz="3750" u="none" cap="none" strike="noStrike">
                <a:solidFill>
                  <a:srgbClr val="2E3C4E"/>
                </a:solidFill>
                <a:latin typeface="Host Grotesk"/>
                <a:ea typeface="Host Grotesk"/>
                <a:cs typeface="Host Grotesk"/>
                <a:sym typeface="Host Grotesk"/>
              </a:rPr>
              <a:t>H-1B Penalties for Non-Compliance</a:t>
            </a:r>
            <a:endParaRPr b="0" i="0" sz="3750" u="none" cap="none" strike="noStrike"/>
          </a:p>
        </p:txBody>
      </p:sp>
      <p:sp>
        <p:nvSpPr>
          <p:cNvPr id="141" name="Google Shape;141;p20"/>
          <p:cNvSpPr/>
          <p:nvPr/>
        </p:nvSpPr>
        <p:spPr>
          <a:xfrm>
            <a:off x="6157198" y="2028349"/>
            <a:ext cx="431244" cy="431244"/>
          </a:xfrm>
          <a:prstGeom prst="roundRect">
            <a:avLst>
              <a:gd fmla="val 18669" name="adj"/>
            </a:avLst>
          </a:prstGeom>
          <a:solidFill>
            <a:srgbClr val="D9EDF2"/>
          </a:solidFill>
          <a:ln cap="flat" cmpd="sng" w="9525">
            <a:solidFill>
              <a:srgbClr val="BF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6780014" y="2094190"/>
            <a:ext cx="3202186" cy="299442"/>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84653"/>
              </a:buClr>
              <a:buSzPts val="1850"/>
              <a:buFont typeface="Host Grotesk"/>
              <a:buNone/>
            </a:pPr>
            <a:r>
              <a:rPr b="1" i="0" lang="en-US" sz="1850" u="none" cap="none" strike="noStrike">
                <a:solidFill>
                  <a:srgbClr val="384653"/>
                </a:solidFill>
                <a:latin typeface="Host Grotesk"/>
                <a:ea typeface="Host Grotesk"/>
                <a:cs typeface="Host Grotesk"/>
                <a:sym typeface="Host Grotesk"/>
              </a:rPr>
              <a:t>Significant Financial Penalties</a:t>
            </a:r>
            <a:endParaRPr b="1" i="0" sz="1850" u="none" cap="none" strike="noStrike"/>
          </a:p>
        </p:txBody>
      </p:sp>
      <p:sp>
        <p:nvSpPr>
          <p:cNvPr id="143" name="Google Shape;143;p20"/>
          <p:cNvSpPr/>
          <p:nvPr/>
        </p:nvSpPr>
        <p:spPr>
          <a:xfrm>
            <a:off x="6780014" y="2508528"/>
            <a:ext cx="7179588" cy="575072"/>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Employers face civil fines up to £27,500 per violation, depending on the severity and nature of the infraction. Repeated offences can lead to even higher penalties.</a:t>
            </a:r>
            <a:endParaRPr b="0" i="0" sz="1500" u="none" cap="none" strike="noStrike"/>
          </a:p>
        </p:txBody>
      </p:sp>
      <p:sp>
        <p:nvSpPr>
          <p:cNvPr id="144" name="Google Shape;144;p20"/>
          <p:cNvSpPr/>
          <p:nvPr/>
        </p:nvSpPr>
        <p:spPr>
          <a:xfrm>
            <a:off x="6157198" y="3466862"/>
            <a:ext cx="431244" cy="431244"/>
          </a:xfrm>
          <a:prstGeom prst="roundRect">
            <a:avLst>
              <a:gd fmla="val 18669" name="adj"/>
            </a:avLst>
          </a:prstGeom>
          <a:solidFill>
            <a:srgbClr val="D9EDF2"/>
          </a:solidFill>
          <a:ln cap="flat" cmpd="sng" w="9525">
            <a:solidFill>
              <a:srgbClr val="BF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6780014" y="3532703"/>
            <a:ext cx="3824764" cy="299442"/>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84653"/>
              </a:buClr>
              <a:buSzPts val="1850"/>
              <a:buFont typeface="Host Grotesk"/>
              <a:buNone/>
            </a:pPr>
            <a:r>
              <a:rPr b="1" i="0" lang="en-US" sz="1850" u="none" cap="none" strike="noStrike">
                <a:solidFill>
                  <a:srgbClr val="384653"/>
                </a:solidFill>
                <a:latin typeface="Host Grotesk"/>
                <a:ea typeface="Host Grotesk"/>
                <a:cs typeface="Host Grotesk"/>
                <a:sym typeface="Host Grotesk"/>
              </a:rPr>
              <a:t>Debarment from Visa Programme</a:t>
            </a:r>
            <a:r>
              <a:rPr b="0" i="0" lang="en-US" sz="1850" u="none" cap="none" strike="noStrike">
                <a:solidFill>
                  <a:srgbClr val="384653"/>
                </a:solidFill>
                <a:latin typeface="Host Grotesk"/>
                <a:ea typeface="Host Grotesk"/>
                <a:cs typeface="Host Grotesk"/>
                <a:sym typeface="Host Grotesk"/>
              </a:rPr>
              <a:t>s</a:t>
            </a:r>
            <a:endParaRPr b="0" i="0" sz="1850" u="none" cap="none" strike="noStrike"/>
          </a:p>
        </p:txBody>
      </p:sp>
      <p:sp>
        <p:nvSpPr>
          <p:cNvPr id="146" name="Google Shape;146;p20"/>
          <p:cNvSpPr/>
          <p:nvPr/>
        </p:nvSpPr>
        <p:spPr>
          <a:xfrm>
            <a:off x="6780014" y="3947041"/>
            <a:ext cx="7179588" cy="862608"/>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Severe and repeated violations can result in debarment, preventing employers from sponsoring any foreign workers for a specified period, impacting their ability to hire skilled talent.</a:t>
            </a:r>
            <a:endParaRPr b="0" i="0" sz="1500" u="none" cap="none" strike="noStrike"/>
          </a:p>
        </p:txBody>
      </p:sp>
      <p:sp>
        <p:nvSpPr>
          <p:cNvPr id="147" name="Google Shape;147;p20"/>
          <p:cNvSpPr/>
          <p:nvPr/>
        </p:nvSpPr>
        <p:spPr>
          <a:xfrm>
            <a:off x="6157198" y="5192911"/>
            <a:ext cx="431244" cy="431244"/>
          </a:xfrm>
          <a:prstGeom prst="roundRect">
            <a:avLst>
              <a:gd fmla="val 18669" name="adj"/>
            </a:avLst>
          </a:prstGeom>
          <a:solidFill>
            <a:srgbClr val="D9EDF2"/>
          </a:solidFill>
          <a:ln cap="flat" cmpd="sng" w="9525">
            <a:solidFill>
              <a:srgbClr val="BF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6780014" y="5258753"/>
            <a:ext cx="2396014" cy="299442"/>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84653"/>
              </a:buClr>
              <a:buSzPts val="1850"/>
              <a:buFont typeface="Host Grotesk"/>
              <a:buNone/>
            </a:pPr>
            <a:r>
              <a:rPr b="1" i="0" lang="en-US" sz="1850" u="none" cap="none" strike="noStrike">
                <a:solidFill>
                  <a:srgbClr val="384653"/>
                </a:solidFill>
                <a:latin typeface="Host Grotesk"/>
                <a:ea typeface="Host Grotesk"/>
                <a:cs typeface="Host Grotesk"/>
                <a:sym typeface="Host Grotesk"/>
              </a:rPr>
              <a:t>Criminal Charges</a:t>
            </a:r>
            <a:endParaRPr b="1" i="0" sz="1850" u="none" cap="none" strike="noStrike"/>
          </a:p>
        </p:txBody>
      </p:sp>
      <p:sp>
        <p:nvSpPr>
          <p:cNvPr id="149" name="Google Shape;149;p20"/>
          <p:cNvSpPr/>
          <p:nvPr/>
        </p:nvSpPr>
        <p:spPr>
          <a:xfrm>
            <a:off x="6780014" y="5673090"/>
            <a:ext cx="7179588" cy="575072"/>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In cases of fraud, misrepresentation, or document falsification, employers and individuals can face criminal charges, leading to imprisonment and substantial fines.</a:t>
            </a:r>
            <a:endParaRPr b="0" i="0" sz="1500" u="none" cap="none" strike="noStrike"/>
          </a:p>
        </p:txBody>
      </p:sp>
      <p:sp>
        <p:nvSpPr>
          <p:cNvPr id="150" name="Google Shape;150;p20"/>
          <p:cNvSpPr/>
          <p:nvPr/>
        </p:nvSpPr>
        <p:spPr>
          <a:xfrm>
            <a:off x="6157198" y="6631424"/>
            <a:ext cx="431244" cy="431244"/>
          </a:xfrm>
          <a:prstGeom prst="roundRect">
            <a:avLst>
              <a:gd fmla="val 18669" name="adj"/>
            </a:avLst>
          </a:prstGeom>
          <a:solidFill>
            <a:srgbClr val="D9EDF2"/>
          </a:solidFill>
          <a:ln cap="flat" cmpd="sng" w="9525">
            <a:solidFill>
              <a:srgbClr val="BF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6780014" y="6697266"/>
            <a:ext cx="2396014" cy="299442"/>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84653"/>
              </a:buClr>
              <a:buSzPts val="1850"/>
              <a:buFont typeface="Host Grotesk"/>
              <a:buNone/>
            </a:pPr>
            <a:r>
              <a:rPr b="1" i="0" lang="en-US" sz="1850" u="none" cap="none" strike="noStrike">
                <a:solidFill>
                  <a:srgbClr val="384653"/>
                </a:solidFill>
                <a:latin typeface="Host Grotesk"/>
                <a:ea typeface="Host Grotesk"/>
                <a:cs typeface="Host Grotesk"/>
                <a:sym typeface="Host Grotesk"/>
              </a:rPr>
              <a:t>Visa Revocation</a:t>
            </a:r>
            <a:endParaRPr b="1" i="0" sz="1850" u="none" cap="none" strike="noStrike"/>
          </a:p>
        </p:txBody>
      </p:sp>
      <p:sp>
        <p:nvSpPr>
          <p:cNvPr id="152" name="Google Shape;152;p20"/>
          <p:cNvSpPr/>
          <p:nvPr/>
        </p:nvSpPr>
        <p:spPr>
          <a:xfrm>
            <a:off x="6780014" y="7111603"/>
            <a:ext cx="7179588" cy="575072"/>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H-1B visas for affected workers may be revoked, leading to their removal from the U.S. and potential re-entry bans, severely impacting their careers and personal lives.</a:t>
            </a:r>
            <a:endParaRPr b="0" i="0" sz="1500" u="none" cap="none" strike="noStrike"/>
          </a:p>
        </p:txBody>
      </p:sp>
      <p:sp>
        <p:nvSpPr>
          <p:cNvPr id="153" name="Google Shape;153;p20"/>
          <p:cNvSpPr/>
          <p:nvPr/>
        </p:nvSpPr>
        <p:spPr>
          <a:xfrm>
            <a:off x="12791550" y="7801600"/>
            <a:ext cx="1757400" cy="313200"/>
          </a:xfrm>
          <a:prstGeom prst="rect">
            <a:avLst/>
          </a:prstGeom>
          <a:solidFill>
            <a:srgbClr val="FAF9F5"/>
          </a:solidFill>
          <a:ln cap="flat" cmpd="sng" w="9525">
            <a:solidFill>
              <a:srgbClr val="FAF9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preencoded.png" id="159" name="Google Shape;159;p21"/>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160" name="Google Shape;160;p21"/>
          <p:cNvSpPr/>
          <p:nvPr/>
        </p:nvSpPr>
        <p:spPr>
          <a:xfrm>
            <a:off x="617934" y="485775"/>
            <a:ext cx="7908131" cy="1103709"/>
          </a:xfrm>
          <a:prstGeom prst="rect">
            <a:avLst/>
          </a:prstGeom>
          <a:noFill/>
          <a:ln>
            <a:noFill/>
          </a:ln>
        </p:spPr>
        <p:txBody>
          <a:bodyPr anchorCtr="0" anchor="t" bIns="0" lIns="0" spcFirstLastPara="1" rIns="0" wrap="square" tIns="0">
            <a:noAutofit/>
          </a:bodyPr>
          <a:lstStyle/>
          <a:p>
            <a:pPr indent="0" lvl="0" marL="0" marR="0" rtl="0" algn="l">
              <a:lnSpc>
                <a:spcPct val="124637"/>
              </a:lnSpc>
              <a:spcBef>
                <a:spcPts val="0"/>
              </a:spcBef>
              <a:spcAft>
                <a:spcPts val="0"/>
              </a:spcAft>
              <a:buClr>
                <a:srgbClr val="2E3C4E"/>
              </a:buClr>
              <a:buSzPts val="3450"/>
              <a:buFont typeface="Host Grotesk"/>
              <a:buNone/>
            </a:pPr>
            <a:r>
              <a:rPr b="0" i="0" lang="en-US" sz="3450" u="none" cap="none" strike="noStrike">
                <a:solidFill>
                  <a:srgbClr val="2E3C4E"/>
                </a:solidFill>
                <a:latin typeface="Host Grotesk"/>
                <a:ea typeface="Host Grotesk"/>
                <a:cs typeface="Host Grotesk"/>
                <a:sym typeface="Host Grotesk"/>
              </a:rPr>
              <a:t>Cyber Ethics in the Workplace: Responsibilities of H-1B Workers</a:t>
            </a:r>
            <a:endParaRPr b="0" i="0" sz="3450" u="none" cap="none" strike="noStrike"/>
          </a:p>
        </p:txBody>
      </p:sp>
      <p:pic>
        <p:nvPicPr>
          <p:cNvPr descr="preencoded.png" id="161" name="Google Shape;161;p21"/>
          <p:cNvPicPr preferRelativeResize="0"/>
          <p:nvPr/>
        </p:nvPicPr>
        <p:blipFill rotWithShape="1">
          <a:blip r:embed="rId4">
            <a:alphaModFix/>
          </a:blip>
          <a:srcRect b="0" l="0" r="0" t="0"/>
          <a:stretch/>
        </p:blipFill>
        <p:spPr>
          <a:xfrm>
            <a:off x="617934" y="1854279"/>
            <a:ext cx="441365" cy="441365"/>
          </a:xfrm>
          <a:prstGeom prst="rect">
            <a:avLst/>
          </a:prstGeom>
          <a:noFill/>
          <a:ln>
            <a:noFill/>
          </a:ln>
        </p:spPr>
      </p:pic>
      <p:sp>
        <p:nvSpPr>
          <p:cNvPr id="162" name="Google Shape;162;p21"/>
          <p:cNvSpPr/>
          <p:nvPr/>
        </p:nvSpPr>
        <p:spPr>
          <a:xfrm>
            <a:off x="617934" y="2516267"/>
            <a:ext cx="2207181" cy="27586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384653"/>
              </a:buClr>
              <a:buSzPts val="1700"/>
              <a:buFont typeface="Host Grotesk"/>
              <a:buNone/>
            </a:pPr>
            <a:r>
              <a:rPr b="0" i="0" lang="en-US" sz="1700" u="none" cap="none" strike="noStrike">
                <a:solidFill>
                  <a:srgbClr val="384653"/>
                </a:solidFill>
                <a:latin typeface="Host Grotesk"/>
                <a:ea typeface="Host Grotesk"/>
                <a:cs typeface="Host Grotesk"/>
                <a:sym typeface="Host Grotesk"/>
              </a:rPr>
              <a:t>Privacy and Access</a:t>
            </a:r>
            <a:endParaRPr b="0" i="0" sz="1700" u="none" cap="none" strike="noStrike"/>
          </a:p>
        </p:txBody>
      </p:sp>
      <p:sp>
        <p:nvSpPr>
          <p:cNvPr id="163" name="Google Shape;163;p21"/>
          <p:cNvSpPr/>
          <p:nvPr/>
        </p:nvSpPr>
        <p:spPr>
          <a:xfrm>
            <a:off x="617934" y="2897981"/>
            <a:ext cx="7908131" cy="529590"/>
          </a:xfrm>
          <a:prstGeom prst="rect">
            <a:avLst/>
          </a:prstGeom>
          <a:noFill/>
          <a:ln>
            <a:noFill/>
          </a:ln>
        </p:spPr>
        <p:txBody>
          <a:bodyPr anchorCtr="0" anchor="t" bIns="0" lIns="0" spcFirstLastPara="1" rIns="0" wrap="square" tIns="0">
            <a:noAutofit/>
          </a:bodyPr>
          <a:lstStyle/>
          <a:p>
            <a:pPr indent="0" lvl="0" marL="0" marR="0" rtl="0" algn="l">
              <a:lnSpc>
                <a:spcPct val="151851"/>
              </a:lnSpc>
              <a:spcBef>
                <a:spcPts val="0"/>
              </a:spcBef>
              <a:spcAft>
                <a:spcPts val="0"/>
              </a:spcAft>
              <a:buClr>
                <a:srgbClr val="384653"/>
              </a:buClr>
              <a:buSzPts val="1350"/>
              <a:buFont typeface="Roboto"/>
              <a:buNone/>
            </a:pPr>
            <a:r>
              <a:rPr b="0" i="0" lang="en-US" sz="1350" u="none" cap="none" strike="noStrike">
                <a:solidFill>
                  <a:srgbClr val="384653"/>
                </a:solidFill>
                <a:latin typeface="Roboto"/>
                <a:ea typeface="Roboto"/>
                <a:cs typeface="Roboto"/>
                <a:sym typeface="Roboto"/>
              </a:rPr>
              <a:t>H-1B workers must respect colleague and client privacy, avoiding unauthorised access to systems or data, which upholds trust and prevents breaches.</a:t>
            </a:r>
            <a:endParaRPr b="0" i="0" sz="1350" u="none" cap="none" strike="noStrike"/>
          </a:p>
        </p:txBody>
      </p:sp>
      <p:pic>
        <p:nvPicPr>
          <p:cNvPr descr="preencoded.png" id="164" name="Google Shape;164;p21"/>
          <p:cNvPicPr preferRelativeResize="0"/>
          <p:nvPr/>
        </p:nvPicPr>
        <p:blipFill rotWithShape="1">
          <a:blip r:embed="rId5">
            <a:alphaModFix/>
          </a:blip>
          <a:srcRect b="0" l="0" r="0" t="0"/>
          <a:stretch/>
        </p:blipFill>
        <p:spPr>
          <a:xfrm>
            <a:off x="617934" y="3780711"/>
            <a:ext cx="441365" cy="441365"/>
          </a:xfrm>
          <a:prstGeom prst="rect">
            <a:avLst/>
          </a:prstGeom>
          <a:noFill/>
          <a:ln>
            <a:noFill/>
          </a:ln>
        </p:spPr>
      </p:pic>
      <p:sp>
        <p:nvSpPr>
          <p:cNvPr id="165" name="Google Shape;165;p21"/>
          <p:cNvSpPr/>
          <p:nvPr/>
        </p:nvSpPr>
        <p:spPr>
          <a:xfrm>
            <a:off x="617934" y="4442698"/>
            <a:ext cx="2841427" cy="27586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384653"/>
              </a:buClr>
              <a:buSzPts val="1700"/>
              <a:buFont typeface="Host Grotesk"/>
              <a:buNone/>
            </a:pPr>
            <a:r>
              <a:rPr b="0" i="0" lang="en-US" sz="1700" u="none" cap="none" strike="noStrike">
                <a:solidFill>
                  <a:srgbClr val="384653"/>
                </a:solidFill>
                <a:latin typeface="Host Grotesk"/>
                <a:ea typeface="Host Grotesk"/>
                <a:cs typeface="Host Grotesk"/>
                <a:sym typeface="Host Grotesk"/>
              </a:rPr>
              <a:t>Avoiding Malicious Practices</a:t>
            </a:r>
            <a:endParaRPr b="0" i="0" sz="1700" u="none" cap="none" strike="noStrike"/>
          </a:p>
        </p:txBody>
      </p:sp>
      <p:sp>
        <p:nvSpPr>
          <p:cNvPr id="166" name="Google Shape;166;p21"/>
          <p:cNvSpPr/>
          <p:nvPr/>
        </p:nvSpPr>
        <p:spPr>
          <a:xfrm>
            <a:off x="617934" y="4824413"/>
            <a:ext cx="7908131" cy="529590"/>
          </a:xfrm>
          <a:prstGeom prst="rect">
            <a:avLst/>
          </a:prstGeom>
          <a:noFill/>
          <a:ln>
            <a:noFill/>
          </a:ln>
        </p:spPr>
        <p:txBody>
          <a:bodyPr anchorCtr="0" anchor="t" bIns="0" lIns="0" spcFirstLastPara="1" rIns="0" wrap="square" tIns="0">
            <a:noAutofit/>
          </a:bodyPr>
          <a:lstStyle/>
          <a:p>
            <a:pPr indent="0" lvl="0" marL="0" marR="0" rtl="0" algn="l">
              <a:lnSpc>
                <a:spcPct val="151851"/>
              </a:lnSpc>
              <a:spcBef>
                <a:spcPts val="0"/>
              </a:spcBef>
              <a:spcAft>
                <a:spcPts val="0"/>
              </a:spcAft>
              <a:buClr>
                <a:srgbClr val="384653"/>
              </a:buClr>
              <a:buSzPts val="1350"/>
              <a:buFont typeface="Roboto"/>
              <a:buNone/>
            </a:pPr>
            <a:r>
              <a:rPr b="0" i="0" lang="en-US" sz="1350" u="none" cap="none" strike="noStrike">
                <a:solidFill>
                  <a:srgbClr val="384653"/>
                </a:solidFill>
                <a:latin typeface="Roboto"/>
                <a:ea typeface="Roboto"/>
                <a:cs typeface="Roboto"/>
                <a:sym typeface="Roboto"/>
              </a:rPr>
              <a:t>Ethical conduct prohibits hacking, phishing, or using pirated software, ensuring no misuse of proprietary information that could compromise company security.</a:t>
            </a:r>
            <a:endParaRPr b="0" i="0" sz="1350" u="none" cap="none" strike="noStrike"/>
          </a:p>
        </p:txBody>
      </p:sp>
      <p:pic>
        <p:nvPicPr>
          <p:cNvPr descr="preencoded.png" id="167" name="Google Shape;167;p21"/>
          <p:cNvPicPr preferRelativeResize="0"/>
          <p:nvPr/>
        </p:nvPicPr>
        <p:blipFill rotWithShape="1">
          <a:blip r:embed="rId6">
            <a:alphaModFix/>
          </a:blip>
          <a:srcRect b="0" l="0" r="0" t="0"/>
          <a:stretch/>
        </p:blipFill>
        <p:spPr>
          <a:xfrm>
            <a:off x="617934" y="5707142"/>
            <a:ext cx="441365" cy="441365"/>
          </a:xfrm>
          <a:prstGeom prst="rect">
            <a:avLst/>
          </a:prstGeom>
          <a:noFill/>
          <a:ln>
            <a:noFill/>
          </a:ln>
        </p:spPr>
      </p:pic>
      <p:sp>
        <p:nvSpPr>
          <p:cNvPr id="168" name="Google Shape;168;p21"/>
          <p:cNvSpPr/>
          <p:nvPr/>
        </p:nvSpPr>
        <p:spPr>
          <a:xfrm>
            <a:off x="617934" y="6369129"/>
            <a:ext cx="2207181" cy="27586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384653"/>
              </a:buClr>
              <a:buSzPts val="1700"/>
              <a:buFont typeface="Host Grotesk"/>
              <a:buNone/>
            </a:pPr>
            <a:r>
              <a:rPr b="0" i="0" lang="en-US" sz="1700" u="none" cap="none" strike="noStrike">
                <a:solidFill>
                  <a:srgbClr val="384653"/>
                </a:solidFill>
                <a:latin typeface="Host Grotesk"/>
                <a:ea typeface="Host Grotesk"/>
                <a:cs typeface="Host Grotesk"/>
                <a:sym typeface="Host Grotesk"/>
              </a:rPr>
              <a:t>Promoting Security</a:t>
            </a:r>
            <a:endParaRPr b="0" i="0" sz="1700" u="none" cap="none" strike="noStrike"/>
          </a:p>
        </p:txBody>
      </p:sp>
      <p:sp>
        <p:nvSpPr>
          <p:cNvPr id="169" name="Google Shape;169;p21"/>
          <p:cNvSpPr/>
          <p:nvPr/>
        </p:nvSpPr>
        <p:spPr>
          <a:xfrm>
            <a:off x="617934" y="6750844"/>
            <a:ext cx="7908131" cy="529590"/>
          </a:xfrm>
          <a:prstGeom prst="rect">
            <a:avLst/>
          </a:prstGeom>
          <a:noFill/>
          <a:ln>
            <a:noFill/>
          </a:ln>
        </p:spPr>
        <p:txBody>
          <a:bodyPr anchorCtr="0" anchor="t" bIns="0" lIns="0" spcFirstLastPara="1" rIns="0" wrap="square" tIns="0">
            <a:noAutofit/>
          </a:bodyPr>
          <a:lstStyle/>
          <a:p>
            <a:pPr indent="0" lvl="0" marL="0" marR="0" rtl="0" algn="l">
              <a:lnSpc>
                <a:spcPct val="151851"/>
              </a:lnSpc>
              <a:spcBef>
                <a:spcPts val="0"/>
              </a:spcBef>
              <a:spcAft>
                <a:spcPts val="0"/>
              </a:spcAft>
              <a:buClr>
                <a:srgbClr val="384653"/>
              </a:buClr>
              <a:buSzPts val="1350"/>
              <a:buFont typeface="Roboto"/>
              <a:buNone/>
            </a:pPr>
            <a:r>
              <a:rPr b="0" i="0" lang="en-US" sz="1350" u="none" cap="none" strike="noStrike">
                <a:solidFill>
                  <a:srgbClr val="384653"/>
                </a:solidFill>
                <a:latin typeface="Roboto"/>
                <a:ea typeface="Roboto"/>
                <a:cs typeface="Roboto"/>
                <a:sym typeface="Roboto"/>
              </a:rPr>
              <a:t>Adhering to standards fosters data protection, intellectual property respect, and compliance with laws like the UK's Data Protection Act, building a secure workplace culture.</a:t>
            </a:r>
            <a:endParaRPr b="0" i="0" sz="1350" u="none" cap="none" strike="noStrike"/>
          </a:p>
        </p:txBody>
      </p:sp>
      <p:sp>
        <p:nvSpPr>
          <p:cNvPr id="170" name="Google Shape;170;p21"/>
          <p:cNvSpPr/>
          <p:nvPr/>
        </p:nvSpPr>
        <p:spPr>
          <a:xfrm>
            <a:off x="617934" y="7479030"/>
            <a:ext cx="7908131" cy="264795"/>
          </a:xfrm>
          <a:prstGeom prst="rect">
            <a:avLst/>
          </a:prstGeom>
          <a:noFill/>
          <a:ln>
            <a:noFill/>
          </a:ln>
        </p:spPr>
        <p:txBody>
          <a:bodyPr anchorCtr="0" anchor="t" bIns="0" lIns="0" spcFirstLastPara="1" rIns="0" wrap="square" tIns="0">
            <a:noAutofit/>
          </a:bodyPr>
          <a:lstStyle/>
          <a:p>
            <a:pPr indent="0" lvl="0" marL="0" marR="0" rtl="0" algn="l">
              <a:lnSpc>
                <a:spcPct val="151851"/>
              </a:lnSpc>
              <a:spcBef>
                <a:spcPts val="0"/>
              </a:spcBef>
              <a:spcAft>
                <a:spcPts val="0"/>
              </a:spcAft>
              <a:buClr>
                <a:srgbClr val="384653"/>
              </a:buClr>
              <a:buSzPts val="1350"/>
              <a:buFont typeface="Roboto"/>
              <a:buNone/>
            </a:pPr>
            <a:r>
              <a:rPr b="0" i="0" lang="en-US" sz="1350" u="none" cap="none" strike="noStrike">
                <a:solidFill>
                  <a:srgbClr val="384653"/>
                </a:solidFill>
                <a:latin typeface="Roboto"/>
                <a:ea typeface="Roboto"/>
                <a:cs typeface="Roboto"/>
                <a:sym typeface="Roboto"/>
              </a:rPr>
              <a:t>By prioritising ethics, H-1B professionals contribute to a reliable tech ecosystem.</a:t>
            </a:r>
            <a:endParaRPr b="0" i="0" sz="13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preencoded.png" id="176" name="Google Shape;176;p22"/>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177" name="Google Shape;177;p22"/>
          <p:cNvSpPr/>
          <p:nvPr/>
        </p:nvSpPr>
        <p:spPr>
          <a:xfrm>
            <a:off x="686395" y="631984"/>
            <a:ext cx="7771209" cy="1225629"/>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2E3C4E"/>
              </a:buClr>
              <a:buSzPts val="3850"/>
              <a:buFont typeface="Host Grotesk"/>
              <a:buNone/>
            </a:pPr>
            <a:r>
              <a:rPr b="0" i="0" lang="en-US" sz="3850" u="none" cap="none" strike="noStrike">
                <a:solidFill>
                  <a:srgbClr val="2E3C4E"/>
                </a:solidFill>
                <a:latin typeface="Host Grotesk"/>
                <a:ea typeface="Host Grotesk"/>
                <a:cs typeface="Host Grotesk"/>
                <a:sym typeface="Host Grotesk"/>
              </a:rPr>
              <a:t>Cyber Law Challenges Impacting H-1B Workers</a:t>
            </a:r>
            <a:endParaRPr b="0" i="0" sz="3850" u="none" cap="none" strike="noStrike"/>
          </a:p>
        </p:txBody>
      </p:sp>
      <p:sp>
        <p:nvSpPr>
          <p:cNvPr id="178" name="Google Shape;178;p22"/>
          <p:cNvSpPr/>
          <p:nvPr/>
        </p:nvSpPr>
        <p:spPr>
          <a:xfrm>
            <a:off x="686395" y="2347913"/>
            <a:ext cx="2942034" cy="367665"/>
          </a:xfrm>
          <a:prstGeom prst="rect">
            <a:avLst/>
          </a:prstGeom>
          <a:noFill/>
          <a:ln>
            <a:noFill/>
          </a:ln>
        </p:spPr>
        <p:txBody>
          <a:bodyPr anchorCtr="0" anchor="t" bIns="0" lIns="0" spcFirstLastPara="1" rIns="0" wrap="square" tIns="0">
            <a:noAutofit/>
          </a:bodyPr>
          <a:lstStyle/>
          <a:p>
            <a:pPr indent="0" lvl="0" marL="0" marR="0" rtl="0" algn="l">
              <a:lnSpc>
                <a:spcPct val="123913"/>
              </a:lnSpc>
              <a:spcBef>
                <a:spcPts val="0"/>
              </a:spcBef>
              <a:spcAft>
                <a:spcPts val="0"/>
              </a:spcAft>
              <a:buClr>
                <a:srgbClr val="2E3C4E"/>
              </a:buClr>
              <a:buSzPts val="2300"/>
              <a:buFont typeface="Host Grotesk"/>
              <a:buNone/>
            </a:pPr>
            <a:r>
              <a:rPr b="0" i="0" lang="en-US" sz="2300" u="none" cap="none" strike="noStrike">
                <a:solidFill>
                  <a:srgbClr val="2E3C4E"/>
                </a:solidFill>
                <a:latin typeface="Host Grotesk"/>
                <a:ea typeface="Host Grotesk"/>
                <a:cs typeface="Host Grotesk"/>
                <a:sym typeface="Host Grotesk"/>
              </a:rPr>
              <a:t>Rising Cyber Threats</a:t>
            </a:r>
            <a:endParaRPr b="0" i="0" sz="2300" u="none" cap="none" strike="noStrike"/>
          </a:p>
        </p:txBody>
      </p:sp>
      <p:sp>
        <p:nvSpPr>
          <p:cNvPr id="179" name="Google Shape;179;p22"/>
          <p:cNvSpPr/>
          <p:nvPr/>
        </p:nvSpPr>
        <p:spPr>
          <a:xfrm>
            <a:off x="686395" y="2911673"/>
            <a:ext cx="4471273" cy="1176337"/>
          </a:xfrm>
          <a:prstGeom prst="rect">
            <a:avLst/>
          </a:prstGeom>
          <a:noFill/>
          <a:ln>
            <a:noFill/>
          </a:ln>
        </p:spPr>
        <p:txBody>
          <a:bodyPr anchorCtr="0" anchor="t" bIns="0" lIns="0" spcFirstLastPara="1" rIns="0" wrap="square" tIns="0">
            <a:noAutofit/>
          </a:bodyPr>
          <a:lstStyle/>
          <a:p>
            <a:pPr indent="0" lvl="0" marL="0" marR="0" rtl="0" algn="l">
              <a:lnSpc>
                <a:spcPct val="153333"/>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H-1B workers in tech roles face heightened risks from phishing, identity theft, and breaches, which demand vigilant compliance with global laws like GDPR for data handling.</a:t>
            </a:r>
            <a:endParaRPr b="0" i="0" sz="1500" u="none" cap="none" strike="noStrike"/>
          </a:p>
        </p:txBody>
      </p:sp>
      <p:sp>
        <p:nvSpPr>
          <p:cNvPr id="180" name="Google Shape;180;p22"/>
          <p:cNvSpPr/>
          <p:nvPr/>
        </p:nvSpPr>
        <p:spPr>
          <a:xfrm>
            <a:off x="686395" y="4264462"/>
            <a:ext cx="4471273" cy="1176337"/>
          </a:xfrm>
          <a:prstGeom prst="rect">
            <a:avLst/>
          </a:prstGeom>
          <a:noFill/>
          <a:ln>
            <a:noFill/>
          </a:ln>
        </p:spPr>
        <p:txBody>
          <a:bodyPr anchorCtr="0" anchor="t" bIns="0" lIns="0" spcFirstLastPara="1" rIns="0" wrap="square" tIns="0">
            <a:noAutofit/>
          </a:bodyPr>
          <a:lstStyle/>
          <a:p>
            <a:pPr indent="0" lvl="0" marL="0" marR="0" rtl="0" algn="l">
              <a:lnSpc>
                <a:spcPct val="153333"/>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Regulations such as HIPAA for health data and the U.S. Computer Fraud and Abuse Act govern their work, requiring precise adherence to avoid legal pitfalls.</a:t>
            </a:r>
            <a:endParaRPr b="0" i="0" sz="1500" u="none" cap="none" strike="noStrike"/>
          </a:p>
        </p:txBody>
      </p:sp>
      <p:pic>
        <p:nvPicPr>
          <p:cNvPr descr="preencoded.png" id="181" name="Google Shape;181;p22"/>
          <p:cNvPicPr preferRelativeResize="0"/>
          <p:nvPr/>
        </p:nvPicPr>
        <p:blipFill rotWithShape="1">
          <a:blip r:embed="rId4">
            <a:alphaModFix/>
          </a:blip>
          <a:srcRect b="0" l="0" r="0" t="0"/>
          <a:stretch/>
        </p:blipFill>
        <p:spPr>
          <a:xfrm>
            <a:off x="5643682" y="2473762"/>
            <a:ext cx="2821424" cy="2821424"/>
          </a:xfrm>
          <a:prstGeom prst="rect">
            <a:avLst/>
          </a:prstGeom>
          <a:noFill/>
          <a:ln>
            <a:noFill/>
          </a:ln>
        </p:spPr>
      </p:pic>
      <p:sp>
        <p:nvSpPr>
          <p:cNvPr id="182" name="Google Shape;182;p22"/>
          <p:cNvSpPr/>
          <p:nvPr/>
        </p:nvSpPr>
        <p:spPr>
          <a:xfrm>
            <a:off x="686395" y="5837873"/>
            <a:ext cx="7771209" cy="588169"/>
          </a:xfrm>
          <a:prstGeom prst="rect">
            <a:avLst/>
          </a:prstGeom>
          <a:noFill/>
          <a:ln>
            <a:noFill/>
          </a:ln>
        </p:spPr>
        <p:txBody>
          <a:bodyPr anchorCtr="0" anchor="t" bIns="0" lIns="0" spcFirstLastPara="1" rIns="0" wrap="square" tIns="0">
            <a:noAutofit/>
          </a:bodyPr>
          <a:lstStyle/>
          <a:p>
            <a:pPr indent="-342900" lvl="0" marL="342900" marR="0" rtl="0" algn="l">
              <a:lnSpc>
                <a:spcPct val="153333"/>
              </a:lnSpc>
              <a:spcBef>
                <a:spcPts val="0"/>
              </a:spcBef>
              <a:spcAft>
                <a:spcPts val="0"/>
              </a:spcAft>
              <a:buClr>
                <a:srgbClr val="384653"/>
              </a:buClr>
              <a:buSzPts val="1500"/>
              <a:buFont typeface="Roboto"/>
              <a:buChar char="•"/>
            </a:pPr>
            <a:r>
              <a:rPr b="0" i="0" lang="en-US" sz="1500" u="none" cap="none" strike="noStrike">
                <a:solidFill>
                  <a:srgbClr val="384653"/>
                </a:solidFill>
                <a:latin typeface="Roboto"/>
                <a:ea typeface="Roboto"/>
                <a:cs typeface="Roboto"/>
                <a:sym typeface="Roboto"/>
              </a:rPr>
              <a:t>Ethical challenges emerge when employer pressures conflict with legal duties, such as demands to bypass security protocols for deadlines.</a:t>
            </a:r>
            <a:endParaRPr b="0" i="0" sz="1500" u="none" cap="none" strike="noStrike"/>
          </a:p>
        </p:txBody>
      </p:sp>
      <p:sp>
        <p:nvSpPr>
          <p:cNvPr id="183" name="Google Shape;183;p22"/>
          <p:cNvSpPr/>
          <p:nvPr/>
        </p:nvSpPr>
        <p:spPr>
          <a:xfrm>
            <a:off x="686395" y="6494621"/>
            <a:ext cx="7771209" cy="588169"/>
          </a:xfrm>
          <a:prstGeom prst="rect">
            <a:avLst/>
          </a:prstGeom>
          <a:noFill/>
          <a:ln>
            <a:noFill/>
          </a:ln>
        </p:spPr>
        <p:txBody>
          <a:bodyPr anchorCtr="0" anchor="t" bIns="0" lIns="0" spcFirstLastPara="1" rIns="0" wrap="square" tIns="0">
            <a:noAutofit/>
          </a:bodyPr>
          <a:lstStyle/>
          <a:p>
            <a:pPr indent="-342900" lvl="0" marL="342900" marR="0" rtl="0" algn="l">
              <a:lnSpc>
                <a:spcPct val="153333"/>
              </a:lnSpc>
              <a:spcBef>
                <a:spcPts val="0"/>
              </a:spcBef>
              <a:spcAft>
                <a:spcPts val="0"/>
              </a:spcAft>
              <a:buClr>
                <a:srgbClr val="384653"/>
              </a:buClr>
              <a:buSzPts val="1500"/>
              <a:buFont typeface="Roboto"/>
              <a:buChar char="•"/>
            </a:pPr>
            <a:r>
              <a:rPr b="0" i="0" lang="en-US" sz="1500" u="none" cap="none" strike="noStrike">
                <a:solidFill>
                  <a:srgbClr val="384653"/>
                </a:solidFill>
                <a:latin typeface="Roboto"/>
                <a:ea typeface="Roboto"/>
                <a:cs typeface="Roboto"/>
                <a:sym typeface="Roboto"/>
              </a:rPr>
              <a:t>Navigating these requires balancing innovation with moral and regulatory obligations to safeguard personal and organisational integrity.</a:t>
            </a:r>
            <a:endParaRPr b="0" i="0" sz="1500" u="none" cap="none" strike="noStrike"/>
          </a:p>
        </p:txBody>
      </p:sp>
      <p:sp>
        <p:nvSpPr>
          <p:cNvPr id="184" name="Google Shape;184;p22"/>
          <p:cNvSpPr/>
          <p:nvPr/>
        </p:nvSpPr>
        <p:spPr>
          <a:xfrm>
            <a:off x="686395" y="7303413"/>
            <a:ext cx="7771209" cy="294084"/>
          </a:xfrm>
          <a:prstGeom prst="rect">
            <a:avLst/>
          </a:prstGeom>
          <a:noFill/>
          <a:ln>
            <a:noFill/>
          </a:ln>
        </p:spPr>
        <p:txBody>
          <a:bodyPr anchorCtr="0" anchor="t" bIns="0" lIns="0" spcFirstLastPara="1" rIns="0" wrap="square" tIns="0">
            <a:noAutofit/>
          </a:bodyPr>
          <a:lstStyle/>
          <a:p>
            <a:pPr indent="0" lvl="0" marL="0" marR="0" rtl="0" algn="l">
              <a:lnSpc>
                <a:spcPct val="153333"/>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Addressing these issues proactively ensures H-1B workers thrive in secure environments.</a:t>
            </a:r>
            <a:endParaRPr b="0" i="0" sz="15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preencoded.png" id="190" name="Google Shape;190;p23"/>
          <p:cNvPicPr preferRelativeResize="0"/>
          <p:nvPr/>
        </p:nvPicPr>
        <p:blipFill rotWithShape="1">
          <a:blip r:embed="rId3">
            <a:alphaModFix/>
          </a:blip>
          <a:srcRect b="0" l="0" r="0" t="0"/>
          <a:stretch/>
        </p:blipFill>
        <p:spPr>
          <a:xfrm>
            <a:off x="0" y="0"/>
            <a:ext cx="14630400" cy="2570559"/>
          </a:xfrm>
          <a:prstGeom prst="rect">
            <a:avLst/>
          </a:prstGeom>
          <a:noFill/>
          <a:ln>
            <a:noFill/>
          </a:ln>
        </p:spPr>
      </p:pic>
      <p:sp>
        <p:nvSpPr>
          <p:cNvPr id="191" name="Google Shape;191;p23"/>
          <p:cNvSpPr/>
          <p:nvPr/>
        </p:nvSpPr>
        <p:spPr>
          <a:xfrm>
            <a:off x="685443" y="2986683"/>
            <a:ext cx="12524661" cy="611981"/>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2E3C4E"/>
              </a:buClr>
              <a:buSzPts val="3850"/>
              <a:buFont typeface="Host Grotesk"/>
              <a:buNone/>
            </a:pPr>
            <a:r>
              <a:rPr b="0" i="0" lang="en-US" sz="3850" u="none" cap="none" strike="noStrike">
                <a:solidFill>
                  <a:srgbClr val="2E3C4E"/>
                </a:solidFill>
                <a:latin typeface="Host Grotesk"/>
                <a:ea typeface="Host Grotesk"/>
                <a:cs typeface="Host Grotesk"/>
                <a:sym typeface="Host Grotesk"/>
              </a:rPr>
              <a:t>Case Study: Employer Audit &amp; Compliance Enforcement</a:t>
            </a:r>
            <a:endParaRPr b="0" i="0" sz="3850" u="none" cap="none" strike="noStrike"/>
          </a:p>
        </p:txBody>
      </p:sp>
      <p:sp>
        <p:nvSpPr>
          <p:cNvPr id="192" name="Google Shape;192;p23"/>
          <p:cNvSpPr/>
          <p:nvPr/>
        </p:nvSpPr>
        <p:spPr>
          <a:xfrm>
            <a:off x="685443" y="3892391"/>
            <a:ext cx="13259514" cy="587454"/>
          </a:xfrm>
          <a:prstGeom prst="rect">
            <a:avLst/>
          </a:prstGeom>
          <a:noFill/>
          <a:ln>
            <a:noFill/>
          </a:ln>
        </p:spPr>
        <p:txBody>
          <a:bodyPr anchorCtr="0" anchor="t" bIns="0" lIns="0" spcFirstLastPara="1" rIns="0" wrap="square" tIns="0">
            <a:noAutofit/>
          </a:bodyPr>
          <a:lstStyle/>
          <a:p>
            <a:pPr indent="0" lvl="0" marL="0" marR="0" rtl="0" algn="l">
              <a:lnSpc>
                <a:spcPct val="153333"/>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In a notable case, a U.S. tech company faced a £27,500 fine from the USDOL for deliberately displacing American employees with H-1B hires and submitting falsified LCAs, highlighting enforcement rigour.</a:t>
            </a:r>
            <a:endParaRPr b="0" i="0" sz="1500" u="none" cap="none" strike="noStrike"/>
          </a:p>
        </p:txBody>
      </p:sp>
      <p:pic>
        <p:nvPicPr>
          <p:cNvPr descr="preencoded.png" id="193" name="Google Shape;193;p23"/>
          <p:cNvPicPr preferRelativeResize="0"/>
          <p:nvPr/>
        </p:nvPicPr>
        <p:blipFill rotWithShape="1">
          <a:blip r:embed="rId4">
            <a:alphaModFix/>
          </a:blip>
          <a:srcRect b="0" l="0" r="0" t="0"/>
          <a:stretch/>
        </p:blipFill>
        <p:spPr>
          <a:xfrm>
            <a:off x="685443" y="4700111"/>
            <a:ext cx="6629757" cy="783312"/>
          </a:xfrm>
          <a:prstGeom prst="rect">
            <a:avLst/>
          </a:prstGeom>
          <a:noFill/>
          <a:ln>
            <a:noFill/>
          </a:ln>
        </p:spPr>
      </p:pic>
      <p:sp>
        <p:nvSpPr>
          <p:cNvPr id="194" name="Google Shape;194;p23"/>
          <p:cNvSpPr/>
          <p:nvPr/>
        </p:nvSpPr>
        <p:spPr>
          <a:xfrm>
            <a:off x="881182" y="5679162"/>
            <a:ext cx="2448163" cy="305991"/>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84653"/>
              </a:buClr>
              <a:buSzPts val="1900"/>
              <a:buFont typeface="Host Grotesk"/>
              <a:buNone/>
            </a:pPr>
            <a:r>
              <a:rPr b="0" i="0" lang="en-US" sz="1900" u="none" cap="none" strike="noStrike">
                <a:solidFill>
                  <a:srgbClr val="384653"/>
                </a:solidFill>
                <a:latin typeface="Host Grotesk"/>
                <a:ea typeface="Host Grotesk"/>
                <a:cs typeface="Host Grotesk"/>
                <a:sym typeface="Host Grotesk"/>
              </a:rPr>
              <a:t>Audit Focus Areas</a:t>
            </a:r>
            <a:endParaRPr b="0" i="0" sz="1900" u="none" cap="none" strike="noStrike"/>
          </a:p>
        </p:txBody>
      </p:sp>
      <p:sp>
        <p:nvSpPr>
          <p:cNvPr id="195" name="Google Shape;195;p23"/>
          <p:cNvSpPr/>
          <p:nvPr/>
        </p:nvSpPr>
        <p:spPr>
          <a:xfrm>
            <a:off x="881182" y="6102548"/>
            <a:ext cx="6238280" cy="587454"/>
          </a:xfrm>
          <a:prstGeom prst="rect">
            <a:avLst/>
          </a:prstGeom>
          <a:noFill/>
          <a:ln>
            <a:noFill/>
          </a:ln>
        </p:spPr>
        <p:txBody>
          <a:bodyPr anchorCtr="0" anchor="t" bIns="0" lIns="0" spcFirstLastPara="1" rIns="0" wrap="square" tIns="0">
            <a:noAutofit/>
          </a:bodyPr>
          <a:lstStyle/>
          <a:p>
            <a:pPr indent="0" lvl="0" marL="0" marR="0" rtl="0" algn="l">
              <a:lnSpc>
                <a:spcPct val="153333"/>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Investigations scrutinise wage documentation, recruitment practices, and public notices to verify fair hiring and compliance with H-1B rules.</a:t>
            </a:r>
            <a:endParaRPr b="0" i="0" sz="1500" u="none" cap="none" strike="noStrike"/>
          </a:p>
        </p:txBody>
      </p:sp>
      <p:pic>
        <p:nvPicPr>
          <p:cNvPr descr="preencoded.png" id="196" name="Google Shape;196;p23"/>
          <p:cNvPicPr preferRelativeResize="0"/>
          <p:nvPr/>
        </p:nvPicPr>
        <p:blipFill rotWithShape="1">
          <a:blip r:embed="rId5">
            <a:alphaModFix/>
          </a:blip>
          <a:srcRect b="0" l="0" r="0" t="0"/>
          <a:stretch/>
        </p:blipFill>
        <p:spPr>
          <a:xfrm>
            <a:off x="7315200" y="4700111"/>
            <a:ext cx="6629757" cy="783312"/>
          </a:xfrm>
          <a:prstGeom prst="rect">
            <a:avLst/>
          </a:prstGeom>
          <a:noFill/>
          <a:ln>
            <a:noFill/>
          </a:ln>
        </p:spPr>
      </p:pic>
      <p:sp>
        <p:nvSpPr>
          <p:cNvPr id="197" name="Google Shape;197;p23"/>
          <p:cNvSpPr/>
          <p:nvPr/>
        </p:nvSpPr>
        <p:spPr>
          <a:xfrm>
            <a:off x="7510939" y="5679162"/>
            <a:ext cx="2448163" cy="305991"/>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84653"/>
              </a:buClr>
              <a:buSzPts val="1900"/>
              <a:buFont typeface="Host Grotesk"/>
              <a:buNone/>
            </a:pPr>
            <a:r>
              <a:rPr b="0" i="0" lang="en-US" sz="1900" u="none" cap="none" strike="noStrike">
                <a:solidFill>
                  <a:srgbClr val="384653"/>
                </a:solidFill>
                <a:latin typeface="Host Grotesk"/>
                <a:ea typeface="Host Grotesk"/>
                <a:cs typeface="Host Grotesk"/>
                <a:sym typeface="Host Grotesk"/>
              </a:rPr>
              <a:t>Preventive Measures</a:t>
            </a:r>
            <a:endParaRPr b="0" i="0" sz="1900" u="none" cap="none" strike="noStrike"/>
          </a:p>
        </p:txBody>
      </p:sp>
      <p:sp>
        <p:nvSpPr>
          <p:cNvPr id="198" name="Google Shape;198;p23"/>
          <p:cNvSpPr/>
          <p:nvPr/>
        </p:nvSpPr>
        <p:spPr>
          <a:xfrm>
            <a:off x="7510939" y="6102548"/>
            <a:ext cx="6238280" cy="881182"/>
          </a:xfrm>
          <a:prstGeom prst="rect">
            <a:avLst/>
          </a:prstGeom>
          <a:noFill/>
          <a:ln>
            <a:noFill/>
          </a:ln>
        </p:spPr>
        <p:txBody>
          <a:bodyPr anchorCtr="0" anchor="t" bIns="0" lIns="0" spcFirstLastPara="1" rIns="0" wrap="square" tIns="0">
            <a:noAutofit/>
          </a:bodyPr>
          <a:lstStyle/>
          <a:p>
            <a:pPr indent="0" lvl="0" marL="0" marR="0" rtl="0" algn="l">
              <a:lnSpc>
                <a:spcPct val="153333"/>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Maintaining transparent records and ethical recruitment avoids penalties, protects worker rights, and upholds cyber law standards in data management.</a:t>
            </a:r>
            <a:endParaRPr b="0" i="0" sz="1500" u="none" cap="none" strike="noStrike"/>
          </a:p>
        </p:txBody>
      </p:sp>
      <p:sp>
        <p:nvSpPr>
          <p:cNvPr id="199" name="Google Shape;199;p23"/>
          <p:cNvSpPr/>
          <p:nvPr/>
        </p:nvSpPr>
        <p:spPr>
          <a:xfrm>
            <a:off x="685443" y="7399734"/>
            <a:ext cx="13259514" cy="293727"/>
          </a:xfrm>
          <a:prstGeom prst="rect">
            <a:avLst/>
          </a:prstGeom>
          <a:noFill/>
          <a:ln>
            <a:noFill/>
          </a:ln>
        </p:spPr>
        <p:txBody>
          <a:bodyPr anchorCtr="0" anchor="t" bIns="0" lIns="0" spcFirstLastPara="1" rIns="0" wrap="square" tIns="0">
            <a:noAutofit/>
          </a:bodyPr>
          <a:lstStyle/>
          <a:p>
            <a:pPr indent="0" lvl="0" marL="0" marR="0" rtl="0" algn="l">
              <a:lnSpc>
                <a:spcPct val="153333"/>
              </a:lnSpc>
              <a:spcBef>
                <a:spcPts val="0"/>
              </a:spcBef>
              <a:spcAft>
                <a:spcPts val="0"/>
              </a:spcAft>
              <a:buClr>
                <a:srgbClr val="384653"/>
              </a:buClr>
              <a:buSzPts val="1500"/>
              <a:buFont typeface="Roboto"/>
              <a:buNone/>
            </a:pPr>
            <a:r>
              <a:rPr b="0" i="0" lang="en-US" sz="1500" u="none" cap="none" strike="noStrike">
                <a:solidFill>
                  <a:srgbClr val="384653"/>
                </a:solidFill>
                <a:latin typeface="Roboto"/>
                <a:ea typeface="Roboto"/>
                <a:cs typeface="Roboto"/>
                <a:sym typeface="Roboto"/>
              </a:rPr>
              <a:t>This enforcement demonstrates how audits promote accountability, reducing risks for employers and empowering H-1B workers.</a:t>
            </a:r>
            <a:endParaRPr b="0" i="0" sz="1500" u="none" cap="none" strike="noStrike"/>
          </a:p>
        </p:txBody>
      </p:sp>
      <p:sp>
        <p:nvSpPr>
          <p:cNvPr id="200" name="Google Shape;200;p23"/>
          <p:cNvSpPr/>
          <p:nvPr/>
        </p:nvSpPr>
        <p:spPr>
          <a:xfrm>
            <a:off x="12791550" y="7801600"/>
            <a:ext cx="1757400" cy="313200"/>
          </a:xfrm>
          <a:prstGeom prst="rect">
            <a:avLst/>
          </a:prstGeom>
          <a:solidFill>
            <a:srgbClr val="FAF9F5"/>
          </a:solidFill>
          <a:ln cap="flat" cmpd="sng" w="9525">
            <a:solidFill>
              <a:srgbClr val="FAF9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